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3" r:id="rId1"/>
    <p:sldMasterId id="2147483866" r:id="rId2"/>
    <p:sldMasterId id="2147483897" r:id="rId3"/>
    <p:sldMasterId id="2147483986" r:id="rId4"/>
  </p:sldMasterIdLst>
  <p:notesMasterIdLst>
    <p:notesMasterId r:id="rId48"/>
  </p:notesMasterIdLst>
  <p:sldIdLst>
    <p:sldId id="256" r:id="rId5"/>
    <p:sldId id="267" r:id="rId6"/>
    <p:sldId id="302" r:id="rId7"/>
    <p:sldId id="303" r:id="rId8"/>
    <p:sldId id="262" r:id="rId9"/>
    <p:sldId id="263" r:id="rId10"/>
    <p:sldId id="264" r:id="rId11"/>
    <p:sldId id="265" r:id="rId12"/>
    <p:sldId id="266" r:id="rId13"/>
    <p:sldId id="268" r:id="rId14"/>
    <p:sldId id="307" r:id="rId15"/>
    <p:sldId id="288"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279" r:id="rId29"/>
    <p:sldId id="272" r:id="rId30"/>
    <p:sldId id="273" r:id="rId31"/>
    <p:sldId id="274" r:id="rId32"/>
    <p:sldId id="275" r:id="rId33"/>
    <p:sldId id="276" r:id="rId34"/>
    <p:sldId id="277" r:id="rId35"/>
    <p:sldId id="278" r:id="rId36"/>
    <p:sldId id="280" r:id="rId37"/>
    <p:sldId id="281" r:id="rId38"/>
    <p:sldId id="282" r:id="rId39"/>
    <p:sldId id="283" r:id="rId40"/>
    <p:sldId id="284" r:id="rId41"/>
    <p:sldId id="285" r:id="rId42"/>
    <p:sldId id="286" r:id="rId43"/>
    <p:sldId id="306" r:id="rId44"/>
    <p:sldId id="261" r:id="rId45"/>
    <p:sldId id="260" r:id="rId46"/>
    <p:sldId id="30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97" autoAdjust="0"/>
    <p:restoredTop sz="94660"/>
  </p:normalViewPr>
  <p:slideViewPr>
    <p:cSldViewPr snapToGrid="0">
      <p:cViewPr varScale="1">
        <p:scale>
          <a:sx n="74" d="100"/>
          <a:sy n="74" d="100"/>
        </p:scale>
        <p:origin x="52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275B6-78E1-43E3-8DE3-1035CACB713A}" type="datetimeFigureOut">
              <a:rPr lang="en-US" smtClean="0"/>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BC672-55DA-4528-BA58-43DD4BA08733}" type="slidenum">
              <a:rPr lang="en-US" smtClean="0"/>
              <a:t>‹#›</a:t>
            </a:fld>
            <a:endParaRPr lang="en-US"/>
          </a:p>
        </p:txBody>
      </p:sp>
    </p:spTree>
    <p:extLst>
      <p:ext uri="{BB962C8B-B14F-4D97-AF65-F5344CB8AC3E}">
        <p14:creationId xmlns:p14="http://schemas.microsoft.com/office/powerpoint/2010/main" val="881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e.ca.gov/qs/cc/index.asp"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cde.ca.gov/qs/fc/index.asp" TargetMode="External"/><Relationship Id="rId4" Type="http://schemas.openxmlformats.org/officeDocument/2006/relationships/hyperlink" Target="https://www.cde.ca.gov/qs/ea/index.as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condensed presentation and you will be sent a link for access to both of our presentations.</a:t>
            </a:r>
          </a:p>
        </p:txBody>
      </p:sp>
    </p:spTree>
    <p:extLst>
      <p:ext uri="{BB962C8B-B14F-4D97-AF65-F5344CB8AC3E}">
        <p14:creationId xmlns:p14="http://schemas.microsoft.com/office/powerpoint/2010/main" val="419197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LCFF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Priority 3: Parental Involvement (Engagement)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Efforts to seek parent input in decision making, promotion of parent participation in programs for unduplicated pupils and special need subgroups as relates to:</a:t>
            </a:r>
          </a:p>
          <a:p>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hlinkClick r:id="rId3"/>
              </a:rPr>
              <a:t>Culture and Climate</a:t>
            </a:r>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hlinkClick r:id="rId4"/>
              </a:rPr>
              <a:t>Equity</a:t>
            </a:r>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hlinkClick r:id="rId5"/>
              </a:rPr>
              <a:t>Family and Community</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3C189A5-BED8-4AB5-AC7D-9C4463F98A1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1656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6b825e61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6b825e61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73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6b825e61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6b825e61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38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6b825e61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6b825e61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090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6b825e61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6b825e61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05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6b825e61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6b825e61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190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189A5-BED8-4AB5-AC7D-9C4463F98A1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778086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 one of the four and work through these</a:t>
            </a:r>
            <a:r>
              <a:rPr lang="en-US" baseline="0" dirty="0" smtClean="0"/>
              <a:t> steps and rewrite in your words.</a:t>
            </a:r>
            <a:endParaRPr lang="en-US" dirty="0"/>
          </a:p>
        </p:txBody>
      </p:sp>
      <p:sp>
        <p:nvSpPr>
          <p:cNvPr id="4" name="Slide Number Placeholder 3"/>
          <p:cNvSpPr>
            <a:spLocks noGrp="1"/>
          </p:cNvSpPr>
          <p:nvPr>
            <p:ph type="sldNum" sz="quarter" idx="10"/>
          </p:nvPr>
        </p:nvSpPr>
        <p:spPr/>
        <p:txBody>
          <a:bodyPr/>
          <a:lstStyle/>
          <a:p>
            <a:fld id="{002E4D13-7813-4207-BB57-A200FEC7CDA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80878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we asked the students what they believe this says and we got….</a:t>
            </a:r>
          </a:p>
          <a:p>
            <a:endParaRPr lang="en-US" dirty="0"/>
          </a:p>
        </p:txBody>
      </p:sp>
      <p:sp>
        <p:nvSpPr>
          <p:cNvPr id="4" name="Slide Number Placeholder 3"/>
          <p:cNvSpPr>
            <a:spLocks noGrp="1"/>
          </p:cNvSpPr>
          <p:nvPr>
            <p:ph type="sldNum" sz="quarter" idx="10"/>
          </p:nvPr>
        </p:nvSpPr>
        <p:spPr/>
        <p:txBody>
          <a:bodyPr/>
          <a:lstStyle/>
          <a:p>
            <a:fld id="{3EA21C4E-B772-4DFE-BEA4-31A48E9EB2E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23089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21C4E-B772-4DFE-BEA4-31A48E9EB2E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999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6b825e6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6b825e6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1972 I entered the United States Naval Academy.  I graduated in 1976 with letter of commendations.  I achieved the rank of Captain (skipper) early.  But forces at work against me would have me tumble and fall because I was passed over for the rank of Lt. Col and was force to </a:t>
            </a:r>
            <a:r>
              <a:rPr lang="en-US" dirty="0"/>
              <a:t>leave at the</a:t>
            </a:r>
            <a:r>
              <a:rPr lang="en" dirty="0"/>
              <a:t> rank of Major.  Ironically with no retirement due but social security.   The Marine Corps was my life.  In 1996 I had to choose a different past from the United States Marine Corps.  I struggled for 8 years being a web designer, webmaster, bartender, DJ, bar manager and karaoke host.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Valentine Day in 2003 I met the love of my life Joyce who asked nothing of myself.  She believed in me and accepted me for who I was at the time.  I was very lucky.  I was broke with no money in any bank.  I had a 12 year old red jeep in need of repair and a paint job.  I was on unemployment of $486 every two weeks.  I had really bad credit.  She on the other hand was a single mom who owned her home, owned a nice car and had a steady job supporting two adult kids and one grandson.  What I did not know at the time was that I was about to marry Santa Claus.  I mean really she was the only woman that I have ever known to have purchased and wrapped every present before Halloween.  I mean you have to dust off the presents to place them under the tree.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now realize today that I was just like the students who get transferred and report to our school each and every week.  My wife was my counsellor that rebuilt a broken ship.  In 2012 MV </a:t>
            </a:r>
            <a:r>
              <a:rPr lang="en-US" dirty="0"/>
              <a:t>Alternative Schools</a:t>
            </a:r>
            <a:r>
              <a:rPr lang="en" dirty="0"/>
              <a:t> had 112 graduates, last year </a:t>
            </a:r>
            <a:r>
              <a:rPr lang="en-US" dirty="0"/>
              <a:t>in 2018 </a:t>
            </a:r>
            <a:r>
              <a:rPr lang="en" dirty="0"/>
              <a:t>we had 278 graduates and this school year we have exceeded our monthly graduating totals 8 out of nine months.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why am I sharing this story with you right now?  I know that something is more important for us to straighten up and fly right.  For 15 years ago i became a teacher to make a direct impact on student learning and now I realize that I am living that dream but the vision is still out of focus.</a:t>
            </a:r>
            <a:endParaRPr dirty="0"/>
          </a:p>
        </p:txBody>
      </p:sp>
    </p:spTree>
    <p:extLst>
      <p:ext uri="{BB962C8B-B14F-4D97-AF65-F5344CB8AC3E}">
        <p14:creationId xmlns:p14="http://schemas.microsoft.com/office/powerpoint/2010/main" val="313970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E4D13-7813-4207-BB57-A200FEC7CDA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22595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e10bd7d5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e10bd7d5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biggest fear and disappointment was that the alternative assessment dashboard was to be different.  We thought it was going to address the issues of students coming to us as 10th and 11th graders and having to take an 11th grade assessment.  Clearly we could not be graded the same.  In the fall of 2018 the results were devastating.  So what’s more important?  Students graduating during their 4th year of high school or the accountability dashboard?</a:t>
            </a:r>
            <a:endParaRPr/>
          </a:p>
        </p:txBody>
      </p:sp>
    </p:spTree>
    <p:extLst>
      <p:ext uri="{BB962C8B-B14F-4D97-AF65-F5344CB8AC3E}">
        <p14:creationId xmlns:p14="http://schemas.microsoft.com/office/powerpoint/2010/main" val="878864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6b825e6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6b825e6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1972 I entered the United States Naval Academy.  I graduated in 1976 with letter of commendations.  I achieved the rank of Captain (skipper) early.  But forces at work against me would have me tumble and fall because I was passed over for the rank of Lt. Col and was force to </a:t>
            </a:r>
            <a:r>
              <a:rPr lang="en-US" dirty="0"/>
              <a:t>leave at the</a:t>
            </a:r>
            <a:r>
              <a:rPr lang="en" dirty="0"/>
              <a:t> rank of Major.  Ironically with no retirement due but social security.   The Marine Corps was my life.  In 1996 I had to choose a different past from the United States Marine Corps.  I struggled for 8 years being a web designer, webmaster, bartender, DJ, bar manager and karaoke host.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Valentine Day in 2003 I met the love of my life Joyce who asked nothing of myself.  She believed in me and accepted me for who I was at the time.  I was very lucky.  I was broke with no money in any bank.  I had a 12 year old red jeep in need of repair and a paint job.  I was on unemployment of $486 every two weeks.  I had really bad credit.  She on the other hand was a single mom who owned her home, owned a nice car and had a steady job supporting two adult kids and one grandson.  What I did not know at the time was that I was about to marry Santa Claus.  I mean really she was the only woman that I have ever known to have purchased and wrapped every present before Halloween.  I mean you have to dust off the presents to place them under the tree.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now realize today that I was just like the students who get transferred and report to our school each and every week.  My wife was my counsellor that rebuilt a broken ship.  In 2012 MV </a:t>
            </a:r>
            <a:r>
              <a:rPr lang="en-US" dirty="0"/>
              <a:t>Alternative Schools</a:t>
            </a:r>
            <a:r>
              <a:rPr lang="en" dirty="0"/>
              <a:t> had 112 graduates, last year </a:t>
            </a:r>
            <a:r>
              <a:rPr lang="en-US" dirty="0"/>
              <a:t>in 2018 </a:t>
            </a:r>
            <a:r>
              <a:rPr lang="en" dirty="0"/>
              <a:t>we had 278 graduates and this school year we have exceeded our monthly graduating totals 8 out of nine months.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why am I sharing this story with you right now?  I know that something is more important for us to straighten up and fly right.  For 15 years ago i became a teacher to make a direct impact on student learning and now I realize that I am living that dream but the vision is still out of focus.</a:t>
            </a:r>
            <a:endParaRPr dirty="0"/>
          </a:p>
        </p:txBody>
      </p:sp>
    </p:spTree>
    <p:extLst>
      <p:ext uri="{BB962C8B-B14F-4D97-AF65-F5344CB8AC3E}">
        <p14:creationId xmlns:p14="http://schemas.microsoft.com/office/powerpoint/2010/main" val="269392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812fc33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812fc33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072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e10bd7d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e10bd7d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46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e10bd7d5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e10bd7d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80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6b825e61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6b825e61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12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e10bd7d5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e10bd7d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52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6b825e61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6b825e61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82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53df3749_5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653df3749_5_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If a change is possible we need to focus upon our targets.  Is it possible to show an increase?</a:t>
            </a:r>
            <a:endParaRPr sz="1800"/>
          </a:p>
        </p:txBody>
      </p:sp>
      <p:sp>
        <p:nvSpPr>
          <p:cNvPr id="190" name="Google Shape;190;g5653df3749_5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extLst>
      <p:ext uri="{BB962C8B-B14F-4D97-AF65-F5344CB8AC3E}">
        <p14:creationId xmlns:p14="http://schemas.microsoft.com/office/powerpoint/2010/main" val="358992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5704400" y="3668217"/>
            <a:ext cx="7832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415600" y="794633"/>
            <a:ext cx="11360800" cy="261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2" name="Google Shape;12;p2"/>
          <p:cNvSpPr txBox="1">
            <a:spLocks noGrp="1"/>
          </p:cNvSpPr>
          <p:nvPr>
            <p:ph type="subTitle" idx="1"/>
          </p:nvPr>
        </p:nvSpPr>
        <p:spPr>
          <a:xfrm>
            <a:off x="415600" y="4221097"/>
            <a:ext cx="11360800" cy="978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36171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91586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2"/>
        <p:cNvGrpSpPr/>
        <p:nvPr/>
      </p:nvGrpSpPr>
      <p:grpSpPr>
        <a:xfrm>
          <a:off x="0" y="0"/>
          <a:ext cx="0" cy="0"/>
          <a:chOff x="0" y="0"/>
          <a:chExt cx="0" cy="0"/>
        </a:xfrm>
      </p:grpSpPr>
      <p:sp>
        <p:nvSpPr>
          <p:cNvPr id="53" name="Google Shape;53;p13"/>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4" name="Google Shape;54;p13"/>
          <p:cNvSpPr/>
          <p:nvPr/>
        </p:nvSpPr>
        <p:spPr>
          <a:xfrm>
            <a:off x="3050583" y="6446381"/>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5" name="Google Shape;55;p13"/>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6" name="Google Shape;56;p13"/>
          <p:cNvSpPr/>
          <p:nvPr/>
        </p:nvSpPr>
        <p:spPr>
          <a:xfrm>
            <a:off x="9138835" y="6446381"/>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7" name="Google Shape;57;p13"/>
          <p:cNvSpPr/>
          <p:nvPr/>
        </p:nvSpPr>
        <p:spPr>
          <a:xfrm>
            <a:off x="-108857" y="-141515"/>
            <a:ext cx="12409713" cy="4350659"/>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8" name="Google Shape;58;p13"/>
          <p:cNvSpPr/>
          <p:nvPr/>
        </p:nvSpPr>
        <p:spPr>
          <a:xfrm>
            <a:off x="1378418" y="2913794"/>
            <a:ext cx="2265527" cy="2265527"/>
          </a:xfrm>
          <a:prstGeom prst="ellipse">
            <a:avLst/>
          </a:prstGeom>
          <a:solidFill>
            <a:srgbClr val="4B246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9" name="Google Shape;59;p13"/>
          <p:cNvSpPr/>
          <p:nvPr/>
        </p:nvSpPr>
        <p:spPr>
          <a:xfrm>
            <a:off x="3780423" y="2913795"/>
            <a:ext cx="2265527" cy="2265527"/>
          </a:xfrm>
          <a:prstGeom prst="ellipse">
            <a:avLst/>
          </a:prstGeom>
          <a:solidFill>
            <a:srgbClr val="006E97"/>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0" name="Google Shape;60;p13"/>
          <p:cNvSpPr/>
          <p:nvPr/>
        </p:nvSpPr>
        <p:spPr>
          <a:xfrm>
            <a:off x="6182431" y="2913795"/>
            <a:ext cx="2265527" cy="2265527"/>
          </a:xfrm>
          <a:prstGeom prst="ellipse">
            <a:avLst/>
          </a:prstGeom>
          <a:solidFill>
            <a:schemeClr val="accent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1" name="Google Shape;61;p13"/>
          <p:cNvSpPr/>
          <p:nvPr/>
        </p:nvSpPr>
        <p:spPr>
          <a:xfrm>
            <a:off x="8570790" y="2913794"/>
            <a:ext cx="2265527" cy="2265527"/>
          </a:xfrm>
          <a:prstGeom prst="ellipse">
            <a:avLst/>
          </a:prstGeom>
          <a:solidFill>
            <a:srgbClr val="659142"/>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pic>
        <p:nvPicPr>
          <p:cNvPr id="62" name="Google Shape;62;p13"/>
          <p:cNvPicPr preferRelativeResize="0"/>
          <p:nvPr/>
        </p:nvPicPr>
        <p:blipFill rotWithShape="1">
          <a:blip r:embed="rId2">
            <a:alphaModFix/>
          </a:blip>
          <a:srcRect/>
          <a:stretch/>
        </p:blipFill>
        <p:spPr>
          <a:xfrm>
            <a:off x="4199281" y="3332010"/>
            <a:ext cx="1333663" cy="1475081"/>
          </a:xfrm>
          <a:prstGeom prst="rect">
            <a:avLst/>
          </a:prstGeom>
          <a:noFill/>
          <a:ln>
            <a:noFill/>
          </a:ln>
        </p:spPr>
      </p:pic>
      <p:pic>
        <p:nvPicPr>
          <p:cNvPr id="63" name="Google Shape;63;p13"/>
          <p:cNvPicPr preferRelativeResize="0"/>
          <p:nvPr/>
        </p:nvPicPr>
        <p:blipFill rotWithShape="1">
          <a:blip r:embed="rId3">
            <a:alphaModFix/>
          </a:blip>
          <a:srcRect/>
          <a:stretch/>
        </p:blipFill>
        <p:spPr>
          <a:xfrm>
            <a:off x="1823727" y="3265225"/>
            <a:ext cx="1374909" cy="1541864"/>
          </a:xfrm>
          <a:prstGeom prst="rect">
            <a:avLst/>
          </a:prstGeom>
          <a:noFill/>
          <a:ln>
            <a:noFill/>
          </a:ln>
        </p:spPr>
      </p:pic>
      <p:pic>
        <p:nvPicPr>
          <p:cNvPr id="64" name="Google Shape;64;p13"/>
          <p:cNvPicPr preferRelativeResize="0"/>
          <p:nvPr/>
        </p:nvPicPr>
        <p:blipFill rotWithShape="1">
          <a:blip r:embed="rId4">
            <a:alphaModFix/>
          </a:blip>
          <a:srcRect/>
          <a:stretch/>
        </p:blipFill>
        <p:spPr>
          <a:xfrm>
            <a:off x="8845217" y="3428440"/>
            <a:ext cx="1716673" cy="1266881"/>
          </a:xfrm>
          <a:prstGeom prst="rect">
            <a:avLst/>
          </a:prstGeom>
          <a:noFill/>
          <a:ln>
            <a:noFill/>
          </a:ln>
        </p:spPr>
      </p:pic>
      <p:pic>
        <p:nvPicPr>
          <p:cNvPr id="65" name="Google Shape;65;p13"/>
          <p:cNvPicPr preferRelativeResize="0"/>
          <p:nvPr/>
        </p:nvPicPr>
        <p:blipFill rotWithShape="1">
          <a:blip r:embed="rId5">
            <a:alphaModFix/>
          </a:blip>
          <a:srcRect/>
          <a:stretch/>
        </p:blipFill>
        <p:spPr>
          <a:xfrm>
            <a:off x="6601288" y="3410169"/>
            <a:ext cx="1418121" cy="1272773"/>
          </a:xfrm>
          <a:prstGeom prst="rect">
            <a:avLst/>
          </a:prstGeom>
          <a:noFill/>
          <a:ln>
            <a:noFill/>
          </a:ln>
        </p:spPr>
      </p:pic>
      <p:sp>
        <p:nvSpPr>
          <p:cNvPr id="66" name="Google Shape;66;p13"/>
          <p:cNvSpPr txBox="1">
            <a:spLocks noGrp="1"/>
          </p:cNvSpPr>
          <p:nvPr>
            <p:ph type="ctrTitle"/>
          </p:nvPr>
        </p:nvSpPr>
        <p:spPr>
          <a:xfrm>
            <a:off x="1524000" y="1122363"/>
            <a:ext cx="9144000" cy="1096964"/>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lt1"/>
              </a:buClr>
              <a:buSzPts val="1100"/>
              <a:buFont typeface="Century Gothic"/>
              <a:buNone/>
              <a:defRPr sz="8000"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361625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838200" y="1825625"/>
            <a:ext cx="10515600" cy="4351339"/>
          </a:xfrm>
          <a:prstGeom prst="rect">
            <a:avLst/>
          </a:prstGeom>
          <a:noFill/>
          <a:ln>
            <a:noFill/>
          </a:ln>
        </p:spPr>
        <p:txBody>
          <a:bodyPr spcFirstLastPara="1" wrap="square" lIns="68575" tIns="68575" rIns="68575" bIns="68575" anchor="t" anchorCtr="0"/>
          <a:lstStyle>
            <a:lvl1pPr marL="609585" marR="0" lvl="0" indent="-482588" algn="l" rtl="0">
              <a:lnSpc>
                <a:spcPct val="90000"/>
              </a:lnSpc>
              <a:spcBef>
                <a:spcPts val="1067"/>
              </a:spcBef>
              <a:spcAft>
                <a:spcPts val="0"/>
              </a:spcAft>
              <a:buClr>
                <a:srgbClr val="4B2464"/>
              </a:buClr>
              <a:buSzPts val="2100"/>
              <a:buFont typeface="Arial"/>
              <a:buChar char="•"/>
              <a:defRPr sz="2800" b="1" i="0" u="none" strike="noStrike" cap="none">
                <a:solidFill>
                  <a:srgbClr val="4B2464"/>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9" name="Google Shape;69;p14"/>
          <p:cNvSpPr/>
          <p:nvPr/>
        </p:nvSpPr>
        <p:spPr>
          <a:xfrm>
            <a:off x="2437717" y="232475"/>
            <a:ext cx="8808039" cy="588935"/>
          </a:xfrm>
          <a:prstGeom prst="parallelogram">
            <a:avLst>
              <a:gd name="adj" fmla="val 25000"/>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0" name="Google Shape;70;p14"/>
          <p:cNvSpPr/>
          <p:nvPr/>
        </p:nvSpPr>
        <p:spPr>
          <a:xfrm>
            <a:off x="1644719" y="103808"/>
            <a:ext cx="2198861" cy="810593"/>
          </a:xfrm>
          <a:prstGeom prst="parallelogram">
            <a:avLst>
              <a:gd name="adj" fmla="val 45076"/>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1" name="Google Shape;71;p14"/>
          <p:cNvSpPr/>
          <p:nvPr/>
        </p:nvSpPr>
        <p:spPr>
          <a:xfrm>
            <a:off x="-240224" y="1"/>
            <a:ext cx="3821624" cy="968644"/>
          </a:xfrm>
          <a:prstGeom prst="parallelogram">
            <a:avLst>
              <a:gd name="adj" fmla="val 25000"/>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2" name="Google Shape;72;p14"/>
          <p:cNvSpPr txBox="1"/>
          <p:nvPr/>
        </p:nvSpPr>
        <p:spPr>
          <a:xfrm>
            <a:off x="410705" y="232476"/>
            <a:ext cx="2882685" cy="461665"/>
          </a:xfrm>
          <a:prstGeom prst="rect">
            <a:avLst/>
          </a:prstGeom>
          <a:noFill/>
          <a:ln>
            <a:noFill/>
          </a:ln>
        </p:spPr>
        <p:txBody>
          <a:bodyPr spcFirstLastPara="1" wrap="square" lIns="91433" tIns="45700" rIns="91433" bIns="45700" anchor="t" anchorCtr="0">
            <a:noAutofit/>
          </a:bodyPr>
          <a:lstStyle/>
          <a:p>
            <a:pPr defTabSz="1219170">
              <a:buClr>
                <a:srgbClr val="000000"/>
              </a:buClr>
              <a:buFont typeface="Arial"/>
              <a:buNone/>
            </a:pPr>
            <a:r>
              <a:rPr lang="en" sz="2400" b="1" kern="0">
                <a:solidFill>
                  <a:srgbClr val="FFFFFF"/>
                </a:solidFill>
                <a:latin typeface="Century Gothic"/>
                <a:ea typeface="Century Gothic"/>
                <a:cs typeface="Century Gothic"/>
                <a:sym typeface="Century Gothic"/>
              </a:rPr>
              <a:t>DASHBOARD</a:t>
            </a:r>
            <a:endParaRPr sz="1467" kern="0">
              <a:solidFill>
                <a:srgbClr val="000000"/>
              </a:solidFill>
              <a:cs typeface="Arial"/>
              <a:sym typeface="Arial"/>
            </a:endParaRPr>
          </a:p>
        </p:txBody>
      </p:sp>
      <p:sp>
        <p:nvSpPr>
          <p:cNvPr id="73" name="Google Shape;73;p14"/>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4" name="Google Shape;74;p14"/>
          <p:cNvSpPr/>
          <p:nvPr/>
        </p:nvSpPr>
        <p:spPr>
          <a:xfrm>
            <a:off x="3044126" y="6447296"/>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5" name="Google Shape;75;p14"/>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6" name="Google Shape;76;p14"/>
          <p:cNvSpPr/>
          <p:nvPr/>
        </p:nvSpPr>
        <p:spPr>
          <a:xfrm>
            <a:off x="9140126" y="6447296"/>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7" name="Google Shape;77;p14"/>
          <p:cNvSpPr txBox="1">
            <a:spLocks noGrp="1"/>
          </p:cNvSpPr>
          <p:nvPr>
            <p:ph type="title"/>
          </p:nvPr>
        </p:nvSpPr>
        <p:spPr>
          <a:xfrm>
            <a:off x="4086386" y="365126"/>
            <a:ext cx="7267413" cy="329015"/>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entury Gothic"/>
              <a:buNone/>
              <a:defRPr sz="2533"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22683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445683" y="6096000"/>
            <a:ext cx="2539999" cy="457200"/>
          </a:xfrm>
          <a:prstGeom prst="rect">
            <a:avLst/>
          </a:prstGeom>
        </p:spPr>
        <p:txBody>
          <a:bodyPr/>
          <a:lstStyle/>
          <a:p>
            <a:pPr>
              <a:buClr>
                <a:srgbClr val="000000"/>
              </a:buClr>
            </a:pPr>
            <a:fld id="{48A87A34-81AB-432B-8DAE-1953F412C126}" type="datetimeFigureOut">
              <a:rPr lang="en-US" smtClean="0">
                <a:solidFill>
                  <a:srgbClr val="000000"/>
                </a:solidFill>
              </a:rPr>
              <a:pPr>
                <a:buClr>
                  <a:srgbClr val="000000"/>
                </a:buClr>
              </a:pPr>
              <a:t>5/8/2019</a:t>
            </a:fld>
            <a:endParaRPr lang="en-US" dirty="0">
              <a:solidFill>
                <a:srgbClr val="000000"/>
              </a:solidFill>
            </a:endParaRPr>
          </a:p>
        </p:txBody>
      </p:sp>
      <p:sp>
        <p:nvSpPr>
          <p:cNvPr id="5" name="Footer Placeholder 4"/>
          <p:cNvSpPr>
            <a:spLocks noGrp="1"/>
          </p:cNvSpPr>
          <p:nvPr>
            <p:ph type="ftr" sz="quarter" idx="11"/>
          </p:nvPr>
        </p:nvSpPr>
        <p:spPr>
          <a:xfrm>
            <a:off x="4696883" y="6096000"/>
            <a:ext cx="3860800" cy="457200"/>
          </a:xfrm>
          <a:prstGeom prst="rect">
            <a:avLst/>
          </a:prstGeom>
        </p:spPr>
        <p:txBody>
          <a:bodyPr/>
          <a:lstStyle/>
          <a:p>
            <a:pPr>
              <a:buClr>
                <a:srgbClr val="000000"/>
              </a:buCl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buClr>
                <a:srgbClr val="000000"/>
              </a:buClr>
            </a:pPr>
            <a:fld id="{6D22F896-40B5-4ADD-8801-0D06FADFA095}" type="slidenum">
              <a:rPr lang="en-US" smtClean="0">
                <a:solidFill>
                  <a:srgbClr val="000000"/>
                </a:solidFill>
              </a:rPr>
              <a:pPr>
                <a:buClr>
                  <a:srgbClr val="000000"/>
                </a:buClr>
              </a:pPr>
              <a:t>‹#›</a:t>
            </a:fld>
            <a:endParaRPr lang="en-US" dirty="0">
              <a:solidFill>
                <a:srgbClr val="000000"/>
              </a:solidFill>
            </a:endParaRPr>
          </a:p>
        </p:txBody>
      </p:sp>
    </p:spTree>
    <p:extLst>
      <p:ext uri="{BB962C8B-B14F-4D97-AF65-F5344CB8AC3E}">
        <p14:creationId xmlns:p14="http://schemas.microsoft.com/office/powerpoint/2010/main" val="125457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5704400" y="3668217"/>
            <a:ext cx="7832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415600" y="794633"/>
            <a:ext cx="11360800" cy="261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2" name="Google Shape;12;p2"/>
          <p:cNvSpPr txBox="1">
            <a:spLocks noGrp="1"/>
          </p:cNvSpPr>
          <p:nvPr>
            <p:ph type="subTitle" idx="1"/>
          </p:nvPr>
        </p:nvSpPr>
        <p:spPr>
          <a:xfrm>
            <a:off x="415600" y="4221097"/>
            <a:ext cx="11360800" cy="978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441413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1288717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64425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390027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987833"/>
            <a:ext cx="3744000" cy="41040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509713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66272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4182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12587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640438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557233"/>
            <a:ext cx="11360800" cy="26400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11000"/>
              <a:buNone/>
              <a:defRPr sz="14666">
                <a:solidFill>
                  <a:schemeClr val="dk1"/>
                </a:solidFill>
              </a:defRPr>
            </a:lvl1pPr>
            <a:lvl2pPr lvl="1" algn="ctr">
              <a:spcBef>
                <a:spcPts val="0"/>
              </a:spcBef>
              <a:spcAft>
                <a:spcPts val="0"/>
              </a:spcAft>
              <a:buClr>
                <a:schemeClr val="dk1"/>
              </a:buClr>
              <a:buSzPts val="11000"/>
              <a:buNone/>
              <a:defRPr sz="14666">
                <a:solidFill>
                  <a:schemeClr val="dk1"/>
                </a:solidFill>
              </a:defRPr>
            </a:lvl2pPr>
            <a:lvl3pPr lvl="2" algn="ctr">
              <a:spcBef>
                <a:spcPts val="0"/>
              </a:spcBef>
              <a:spcAft>
                <a:spcPts val="0"/>
              </a:spcAft>
              <a:buClr>
                <a:schemeClr val="dk1"/>
              </a:buClr>
              <a:buSzPts val="11000"/>
              <a:buNone/>
              <a:defRPr sz="14666">
                <a:solidFill>
                  <a:schemeClr val="dk1"/>
                </a:solidFill>
              </a:defRPr>
            </a:lvl3pPr>
            <a:lvl4pPr lvl="3" algn="ctr">
              <a:spcBef>
                <a:spcPts val="0"/>
              </a:spcBef>
              <a:spcAft>
                <a:spcPts val="0"/>
              </a:spcAft>
              <a:buClr>
                <a:schemeClr val="dk1"/>
              </a:buClr>
              <a:buSzPts val="11000"/>
              <a:buNone/>
              <a:defRPr sz="14666">
                <a:solidFill>
                  <a:schemeClr val="dk1"/>
                </a:solidFill>
              </a:defRPr>
            </a:lvl4pPr>
            <a:lvl5pPr lvl="4" algn="ctr">
              <a:spcBef>
                <a:spcPts val="0"/>
              </a:spcBef>
              <a:spcAft>
                <a:spcPts val="0"/>
              </a:spcAft>
              <a:buClr>
                <a:schemeClr val="dk1"/>
              </a:buClr>
              <a:buSzPts val="11000"/>
              <a:buNone/>
              <a:defRPr sz="14666">
                <a:solidFill>
                  <a:schemeClr val="dk1"/>
                </a:solidFill>
              </a:defRPr>
            </a:lvl5pPr>
            <a:lvl6pPr lvl="5" algn="ctr">
              <a:spcBef>
                <a:spcPts val="0"/>
              </a:spcBef>
              <a:spcAft>
                <a:spcPts val="0"/>
              </a:spcAft>
              <a:buClr>
                <a:schemeClr val="dk1"/>
              </a:buClr>
              <a:buSzPts val="11000"/>
              <a:buNone/>
              <a:defRPr sz="14666">
                <a:solidFill>
                  <a:schemeClr val="dk1"/>
                </a:solidFill>
              </a:defRPr>
            </a:lvl6pPr>
            <a:lvl7pPr lvl="6" algn="ctr">
              <a:spcBef>
                <a:spcPts val="0"/>
              </a:spcBef>
              <a:spcAft>
                <a:spcPts val="0"/>
              </a:spcAft>
              <a:buClr>
                <a:schemeClr val="dk1"/>
              </a:buClr>
              <a:buSzPts val="11000"/>
              <a:buNone/>
              <a:defRPr sz="14666">
                <a:solidFill>
                  <a:schemeClr val="dk1"/>
                </a:solidFill>
              </a:defRPr>
            </a:lvl7pPr>
            <a:lvl8pPr lvl="7" algn="ctr">
              <a:spcBef>
                <a:spcPts val="0"/>
              </a:spcBef>
              <a:spcAft>
                <a:spcPts val="0"/>
              </a:spcAft>
              <a:buClr>
                <a:schemeClr val="dk1"/>
              </a:buClr>
              <a:buSzPts val="11000"/>
              <a:buNone/>
              <a:defRPr sz="14666">
                <a:solidFill>
                  <a:schemeClr val="dk1"/>
                </a:solidFill>
              </a:defRPr>
            </a:lvl8pPr>
            <a:lvl9pPr lvl="8" algn="ctr">
              <a:spcBef>
                <a:spcPts val="0"/>
              </a:spcBef>
              <a:spcAft>
                <a:spcPts val="0"/>
              </a:spcAft>
              <a:buClr>
                <a:schemeClr val="dk1"/>
              </a:buClr>
              <a:buSzPts val="11000"/>
              <a:buNone/>
              <a:defRPr sz="14666">
                <a:solidFill>
                  <a:schemeClr val="dk1"/>
                </a:solidFill>
              </a:defRPr>
            </a:lvl9pPr>
          </a:lstStyle>
          <a:p>
            <a:r>
              <a:t>xx%</a:t>
            </a:r>
          </a:p>
        </p:txBody>
      </p:sp>
      <p:sp>
        <p:nvSpPr>
          <p:cNvPr id="48" name="Google Shape;48;p11"/>
          <p:cNvSpPr txBox="1">
            <a:spLocks noGrp="1"/>
          </p:cNvSpPr>
          <p:nvPr>
            <p:ph type="body" idx="1"/>
          </p:nvPr>
        </p:nvSpPr>
        <p:spPr>
          <a:xfrm>
            <a:off x="415600" y="4299000"/>
            <a:ext cx="11360800" cy="14288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76807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077843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2"/>
        <p:cNvGrpSpPr/>
        <p:nvPr/>
      </p:nvGrpSpPr>
      <p:grpSpPr>
        <a:xfrm>
          <a:off x="0" y="0"/>
          <a:ext cx="0" cy="0"/>
          <a:chOff x="0" y="0"/>
          <a:chExt cx="0" cy="0"/>
        </a:xfrm>
      </p:grpSpPr>
      <p:sp>
        <p:nvSpPr>
          <p:cNvPr id="53" name="Google Shape;53;p13"/>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4" name="Google Shape;54;p13"/>
          <p:cNvSpPr/>
          <p:nvPr/>
        </p:nvSpPr>
        <p:spPr>
          <a:xfrm>
            <a:off x="3050583" y="6446381"/>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5" name="Google Shape;55;p13"/>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6" name="Google Shape;56;p13"/>
          <p:cNvSpPr/>
          <p:nvPr/>
        </p:nvSpPr>
        <p:spPr>
          <a:xfrm>
            <a:off x="9138835" y="6446381"/>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7" name="Google Shape;57;p13"/>
          <p:cNvSpPr/>
          <p:nvPr/>
        </p:nvSpPr>
        <p:spPr>
          <a:xfrm>
            <a:off x="-108857" y="-141515"/>
            <a:ext cx="12409713" cy="4350659"/>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8" name="Google Shape;58;p13"/>
          <p:cNvSpPr/>
          <p:nvPr/>
        </p:nvSpPr>
        <p:spPr>
          <a:xfrm>
            <a:off x="1378418" y="2913794"/>
            <a:ext cx="2265527" cy="2265527"/>
          </a:xfrm>
          <a:prstGeom prst="ellipse">
            <a:avLst/>
          </a:prstGeom>
          <a:solidFill>
            <a:srgbClr val="4B246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9" name="Google Shape;59;p13"/>
          <p:cNvSpPr/>
          <p:nvPr/>
        </p:nvSpPr>
        <p:spPr>
          <a:xfrm>
            <a:off x="3780423" y="2913795"/>
            <a:ext cx="2265527" cy="2265527"/>
          </a:xfrm>
          <a:prstGeom prst="ellipse">
            <a:avLst/>
          </a:prstGeom>
          <a:solidFill>
            <a:srgbClr val="006E97"/>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0" name="Google Shape;60;p13"/>
          <p:cNvSpPr/>
          <p:nvPr/>
        </p:nvSpPr>
        <p:spPr>
          <a:xfrm>
            <a:off x="6182431" y="2913795"/>
            <a:ext cx="2265527" cy="2265527"/>
          </a:xfrm>
          <a:prstGeom prst="ellipse">
            <a:avLst/>
          </a:prstGeom>
          <a:solidFill>
            <a:schemeClr val="accent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1" name="Google Shape;61;p13"/>
          <p:cNvSpPr/>
          <p:nvPr/>
        </p:nvSpPr>
        <p:spPr>
          <a:xfrm>
            <a:off x="8570790" y="2913794"/>
            <a:ext cx="2265527" cy="2265527"/>
          </a:xfrm>
          <a:prstGeom prst="ellipse">
            <a:avLst/>
          </a:prstGeom>
          <a:solidFill>
            <a:srgbClr val="659142"/>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pic>
        <p:nvPicPr>
          <p:cNvPr id="62" name="Google Shape;62;p13"/>
          <p:cNvPicPr preferRelativeResize="0"/>
          <p:nvPr/>
        </p:nvPicPr>
        <p:blipFill rotWithShape="1">
          <a:blip r:embed="rId2">
            <a:alphaModFix/>
          </a:blip>
          <a:srcRect/>
          <a:stretch/>
        </p:blipFill>
        <p:spPr>
          <a:xfrm>
            <a:off x="4199281" y="3332010"/>
            <a:ext cx="1333663" cy="1475081"/>
          </a:xfrm>
          <a:prstGeom prst="rect">
            <a:avLst/>
          </a:prstGeom>
          <a:noFill/>
          <a:ln>
            <a:noFill/>
          </a:ln>
        </p:spPr>
      </p:pic>
      <p:pic>
        <p:nvPicPr>
          <p:cNvPr id="63" name="Google Shape;63;p13"/>
          <p:cNvPicPr preferRelativeResize="0"/>
          <p:nvPr/>
        </p:nvPicPr>
        <p:blipFill rotWithShape="1">
          <a:blip r:embed="rId3">
            <a:alphaModFix/>
          </a:blip>
          <a:srcRect/>
          <a:stretch/>
        </p:blipFill>
        <p:spPr>
          <a:xfrm>
            <a:off x="1823727" y="3265225"/>
            <a:ext cx="1374909" cy="1541864"/>
          </a:xfrm>
          <a:prstGeom prst="rect">
            <a:avLst/>
          </a:prstGeom>
          <a:noFill/>
          <a:ln>
            <a:noFill/>
          </a:ln>
        </p:spPr>
      </p:pic>
      <p:pic>
        <p:nvPicPr>
          <p:cNvPr id="64" name="Google Shape;64;p13"/>
          <p:cNvPicPr preferRelativeResize="0"/>
          <p:nvPr/>
        </p:nvPicPr>
        <p:blipFill rotWithShape="1">
          <a:blip r:embed="rId4">
            <a:alphaModFix/>
          </a:blip>
          <a:srcRect/>
          <a:stretch/>
        </p:blipFill>
        <p:spPr>
          <a:xfrm>
            <a:off x="8845217" y="3428440"/>
            <a:ext cx="1716673" cy="1266881"/>
          </a:xfrm>
          <a:prstGeom prst="rect">
            <a:avLst/>
          </a:prstGeom>
          <a:noFill/>
          <a:ln>
            <a:noFill/>
          </a:ln>
        </p:spPr>
      </p:pic>
      <p:pic>
        <p:nvPicPr>
          <p:cNvPr id="65" name="Google Shape;65;p13"/>
          <p:cNvPicPr preferRelativeResize="0"/>
          <p:nvPr/>
        </p:nvPicPr>
        <p:blipFill rotWithShape="1">
          <a:blip r:embed="rId5">
            <a:alphaModFix/>
          </a:blip>
          <a:srcRect/>
          <a:stretch/>
        </p:blipFill>
        <p:spPr>
          <a:xfrm>
            <a:off x="6601288" y="3410169"/>
            <a:ext cx="1418121" cy="1272773"/>
          </a:xfrm>
          <a:prstGeom prst="rect">
            <a:avLst/>
          </a:prstGeom>
          <a:noFill/>
          <a:ln>
            <a:noFill/>
          </a:ln>
        </p:spPr>
      </p:pic>
      <p:sp>
        <p:nvSpPr>
          <p:cNvPr id="66" name="Google Shape;66;p13"/>
          <p:cNvSpPr txBox="1">
            <a:spLocks noGrp="1"/>
          </p:cNvSpPr>
          <p:nvPr>
            <p:ph type="ctrTitle"/>
          </p:nvPr>
        </p:nvSpPr>
        <p:spPr>
          <a:xfrm>
            <a:off x="1524000" y="1122363"/>
            <a:ext cx="9144000" cy="1096964"/>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lt1"/>
              </a:buClr>
              <a:buSzPts val="1100"/>
              <a:buFont typeface="Century Gothic"/>
              <a:buNone/>
              <a:defRPr sz="8000"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3072002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838200" y="1825625"/>
            <a:ext cx="10515600" cy="4351339"/>
          </a:xfrm>
          <a:prstGeom prst="rect">
            <a:avLst/>
          </a:prstGeom>
          <a:noFill/>
          <a:ln>
            <a:noFill/>
          </a:ln>
        </p:spPr>
        <p:txBody>
          <a:bodyPr spcFirstLastPara="1" wrap="square" lIns="68575" tIns="68575" rIns="68575" bIns="68575" anchor="t" anchorCtr="0"/>
          <a:lstStyle>
            <a:lvl1pPr marL="609585" marR="0" lvl="0" indent="-482588" algn="l" rtl="0">
              <a:lnSpc>
                <a:spcPct val="90000"/>
              </a:lnSpc>
              <a:spcBef>
                <a:spcPts val="1067"/>
              </a:spcBef>
              <a:spcAft>
                <a:spcPts val="0"/>
              </a:spcAft>
              <a:buClr>
                <a:srgbClr val="4B2464"/>
              </a:buClr>
              <a:buSzPts val="2100"/>
              <a:buFont typeface="Arial"/>
              <a:buChar char="•"/>
              <a:defRPr sz="2800" b="1" i="0" u="none" strike="noStrike" cap="none">
                <a:solidFill>
                  <a:srgbClr val="4B2464"/>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9" name="Google Shape;69;p14"/>
          <p:cNvSpPr/>
          <p:nvPr/>
        </p:nvSpPr>
        <p:spPr>
          <a:xfrm>
            <a:off x="2437717" y="232475"/>
            <a:ext cx="8808039" cy="588935"/>
          </a:xfrm>
          <a:prstGeom prst="parallelogram">
            <a:avLst>
              <a:gd name="adj" fmla="val 25000"/>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0" name="Google Shape;70;p14"/>
          <p:cNvSpPr/>
          <p:nvPr/>
        </p:nvSpPr>
        <p:spPr>
          <a:xfrm>
            <a:off x="1644719" y="103808"/>
            <a:ext cx="2198861" cy="810593"/>
          </a:xfrm>
          <a:prstGeom prst="parallelogram">
            <a:avLst>
              <a:gd name="adj" fmla="val 45076"/>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1" name="Google Shape;71;p14"/>
          <p:cNvSpPr/>
          <p:nvPr/>
        </p:nvSpPr>
        <p:spPr>
          <a:xfrm>
            <a:off x="-240224" y="1"/>
            <a:ext cx="3821624" cy="968644"/>
          </a:xfrm>
          <a:prstGeom prst="parallelogram">
            <a:avLst>
              <a:gd name="adj" fmla="val 25000"/>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2" name="Google Shape;72;p14"/>
          <p:cNvSpPr txBox="1"/>
          <p:nvPr/>
        </p:nvSpPr>
        <p:spPr>
          <a:xfrm>
            <a:off x="410705" y="232476"/>
            <a:ext cx="2882685" cy="461665"/>
          </a:xfrm>
          <a:prstGeom prst="rect">
            <a:avLst/>
          </a:prstGeom>
          <a:noFill/>
          <a:ln>
            <a:noFill/>
          </a:ln>
        </p:spPr>
        <p:txBody>
          <a:bodyPr spcFirstLastPara="1" wrap="square" lIns="91433" tIns="45700" rIns="91433" bIns="45700" anchor="t" anchorCtr="0">
            <a:noAutofit/>
          </a:bodyPr>
          <a:lstStyle/>
          <a:p>
            <a:pPr defTabSz="1219170">
              <a:buClr>
                <a:srgbClr val="000000"/>
              </a:buClr>
              <a:buFont typeface="Arial"/>
              <a:buNone/>
            </a:pPr>
            <a:r>
              <a:rPr lang="en" sz="2400" b="1" kern="0">
                <a:solidFill>
                  <a:srgbClr val="FFFFFF"/>
                </a:solidFill>
                <a:latin typeface="Century Gothic"/>
                <a:ea typeface="Century Gothic"/>
                <a:cs typeface="Century Gothic"/>
                <a:sym typeface="Century Gothic"/>
              </a:rPr>
              <a:t>DASHBOARD</a:t>
            </a:r>
            <a:endParaRPr sz="1467" kern="0">
              <a:solidFill>
                <a:srgbClr val="000000"/>
              </a:solidFill>
              <a:cs typeface="Arial"/>
              <a:sym typeface="Arial"/>
            </a:endParaRPr>
          </a:p>
        </p:txBody>
      </p:sp>
      <p:sp>
        <p:nvSpPr>
          <p:cNvPr id="73" name="Google Shape;73;p14"/>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4" name="Google Shape;74;p14"/>
          <p:cNvSpPr/>
          <p:nvPr/>
        </p:nvSpPr>
        <p:spPr>
          <a:xfrm>
            <a:off x="3044126" y="6447296"/>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5" name="Google Shape;75;p14"/>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6" name="Google Shape;76;p14"/>
          <p:cNvSpPr/>
          <p:nvPr/>
        </p:nvSpPr>
        <p:spPr>
          <a:xfrm>
            <a:off x="9140126" y="6447296"/>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7" name="Google Shape;77;p14"/>
          <p:cNvSpPr txBox="1">
            <a:spLocks noGrp="1"/>
          </p:cNvSpPr>
          <p:nvPr>
            <p:ph type="title"/>
          </p:nvPr>
        </p:nvSpPr>
        <p:spPr>
          <a:xfrm>
            <a:off x="4086386" y="365126"/>
            <a:ext cx="7267413" cy="329015"/>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entury Gothic"/>
              <a:buNone/>
              <a:defRPr sz="2533"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2306235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5704400" y="3668217"/>
            <a:ext cx="7832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415600" y="794633"/>
            <a:ext cx="11360800" cy="2610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2" name="Google Shape;12;p2"/>
          <p:cNvSpPr txBox="1">
            <a:spLocks noGrp="1"/>
          </p:cNvSpPr>
          <p:nvPr>
            <p:ph type="subTitle" idx="1"/>
          </p:nvPr>
        </p:nvSpPr>
        <p:spPr>
          <a:xfrm>
            <a:off x="415600" y="4221097"/>
            <a:ext cx="11360800" cy="978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92817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274108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215992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136566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688486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987833"/>
            <a:ext cx="3744000" cy="41040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43552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848819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78205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1256543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557233"/>
            <a:ext cx="11360800" cy="26400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11000"/>
              <a:buNone/>
              <a:defRPr sz="14666">
                <a:solidFill>
                  <a:schemeClr val="dk1"/>
                </a:solidFill>
              </a:defRPr>
            </a:lvl1pPr>
            <a:lvl2pPr lvl="1" algn="ctr">
              <a:spcBef>
                <a:spcPts val="0"/>
              </a:spcBef>
              <a:spcAft>
                <a:spcPts val="0"/>
              </a:spcAft>
              <a:buClr>
                <a:schemeClr val="dk1"/>
              </a:buClr>
              <a:buSzPts val="11000"/>
              <a:buNone/>
              <a:defRPr sz="14666">
                <a:solidFill>
                  <a:schemeClr val="dk1"/>
                </a:solidFill>
              </a:defRPr>
            </a:lvl2pPr>
            <a:lvl3pPr lvl="2" algn="ctr">
              <a:spcBef>
                <a:spcPts val="0"/>
              </a:spcBef>
              <a:spcAft>
                <a:spcPts val="0"/>
              </a:spcAft>
              <a:buClr>
                <a:schemeClr val="dk1"/>
              </a:buClr>
              <a:buSzPts val="11000"/>
              <a:buNone/>
              <a:defRPr sz="14666">
                <a:solidFill>
                  <a:schemeClr val="dk1"/>
                </a:solidFill>
              </a:defRPr>
            </a:lvl3pPr>
            <a:lvl4pPr lvl="3" algn="ctr">
              <a:spcBef>
                <a:spcPts val="0"/>
              </a:spcBef>
              <a:spcAft>
                <a:spcPts val="0"/>
              </a:spcAft>
              <a:buClr>
                <a:schemeClr val="dk1"/>
              </a:buClr>
              <a:buSzPts val="11000"/>
              <a:buNone/>
              <a:defRPr sz="14666">
                <a:solidFill>
                  <a:schemeClr val="dk1"/>
                </a:solidFill>
              </a:defRPr>
            </a:lvl4pPr>
            <a:lvl5pPr lvl="4" algn="ctr">
              <a:spcBef>
                <a:spcPts val="0"/>
              </a:spcBef>
              <a:spcAft>
                <a:spcPts val="0"/>
              </a:spcAft>
              <a:buClr>
                <a:schemeClr val="dk1"/>
              </a:buClr>
              <a:buSzPts val="11000"/>
              <a:buNone/>
              <a:defRPr sz="14666">
                <a:solidFill>
                  <a:schemeClr val="dk1"/>
                </a:solidFill>
              </a:defRPr>
            </a:lvl5pPr>
            <a:lvl6pPr lvl="5" algn="ctr">
              <a:spcBef>
                <a:spcPts val="0"/>
              </a:spcBef>
              <a:spcAft>
                <a:spcPts val="0"/>
              </a:spcAft>
              <a:buClr>
                <a:schemeClr val="dk1"/>
              </a:buClr>
              <a:buSzPts val="11000"/>
              <a:buNone/>
              <a:defRPr sz="14666">
                <a:solidFill>
                  <a:schemeClr val="dk1"/>
                </a:solidFill>
              </a:defRPr>
            </a:lvl6pPr>
            <a:lvl7pPr lvl="6" algn="ctr">
              <a:spcBef>
                <a:spcPts val="0"/>
              </a:spcBef>
              <a:spcAft>
                <a:spcPts val="0"/>
              </a:spcAft>
              <a:buClr>
                <a:schemeClr val="dk1"/>
              </a:buClr>
              <a:buSzPts val="11000"/>
              <a:buNone/>
              <a:defRPr sz="14666">
                <a:solidFill>
                  <a:schemeClr val="dk1"/>
                </a:solidFill>
              </a:defRPr>
            </a:lvl7pPr>
            <a:lvl8pPr lvl="7" algn="ctr">
              <a:spcBef>
                <a:spcPts val="0"/>
              </a:spcBef>
              <a:spcAft>
                <a:spcPts val="0"/>
              </a:spcAft>
              <a:buClr>
                <a:schemeClr val="dk1"/>
              </a:buClr>
              <a:buSzPts val="11000"/>
              <a:buNone/>
              <a:defRPr sz="14666">
                <a:solidFill>
                  <a:schemeClr val="dk1"/>
                </a:solidFill>
              </a:defRPr>
            </a:lvl8pPr>
            <a:lvl9pPr lvl="8" algn="ctr">
              <a:spcBef>
                <a:spcPts val="0"/>
              </a:spcBef>
              <a:spcAft>
                <a:spcPts val="0"/>
              </a:spcAft>
              <a:buClr>
                <a:schemeClr val="dk1"/>
              </a:buClr>
              <a:buSzPts val="11000"/>
              <a:buNone/>
              <a:defRPr sz="14666">
                <a:solidFill>
                  <a:schemeClr val="dk1"/>
                </a:solidFill>
              </a:defRPr>
            </a:lvl9pPr>
          </a:lstStyle>
          <a:p>
            <a:r>
              <a:t>xx%</a:t>
            </a:r>
          </a:p>
        </p:txBody>
      </p:sp>
      <p:sp>
        <p:nvSpPr>
          <p:cNvPr id="48" name="Google Shape;48;p11"/>
          <p:cNvSpPr txBox="1">
            <a:spLocks noGrp="1"/>
          </p:cNvSpPr>
          <p:nvPr>
            <p:ph type="body" idx="1"/>
          </p:nvPr>
        </p:nvSpPr>
        <p:spPr>
          <a:xfrm>
            <a:off x="415600" y="4299000"/>
            <a:ext cx="11360800" cy="14288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3436924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4082958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2"/>
        <p:cNvGrpSpPr/>
        <p:nvPr/>
      </p:nvGrpSpPr>
      <p:grpSpPr>
        <a:xfrm>
          <a:off x="0" y="0"/>
          <a:ext cx="0" cy="0"/>
          <a:chOff x="0" y="0"/>
          <a:chExt cx="0" cy="0"/>
        </a:xfrm>
      </p:grpSpPr>
      <p:sp>
        <p:nvSpPr>
          <p:cNvPr id="53" name="Google Shape;53;p13"/>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4" name="Google Shape;54;p13"/>
          <p:cNvSpPr/>
          <p:nvPr/>
        </p:nvSpPr>
        <p:spPr>
          <a:xfrm>
            <a:off x="3050583" y="6446381"/>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5" name="Google Shape;55;p13"/>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6" name="Google Shape;56;p13"/>
          <p:cNvSpPr/>
          <p:nvPr/>
        </p:nvSpPr>
        <p:spPr>
          <a:xfrm>
            <a:off x="9138835" y="6446381"/>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7" name="Google Shape;57;p13"/>
          <p:cNvSpPr/>
          <p:nvPr/>
        </p:nvSpPr>
        <p:spPr>
          <a:xfrm>
            <a:off x="-108857" y="-141515"/>
            <a:ext cx="12409713" cy="4350659"/>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8" name="Google Shape;58;p13"/>
          <p:cNvSpPr/>
          <p:nvPr/>
        </p:nvSpPr>
        <p:spPr>
          <a:xfrm>
            <a:off x="1378418" y="2913794"/>
            <a:ext cx="2265527" cy="2265527"/>
          </a:xfrm>
          <a:prstGeom prst="ellipse">
            <a:avLst/>
          </a:prstGeom>
          <a:solidFill>
            <a:srgbClr val="4B246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59" name="Google Shape;59;p13"/>
          <p:cNvSpPr/>
          <p:nvPr/>
        </p:nvSpPr>
        <p:spPr>
          <a:xfrm>
            <a:off x="3780423" y="2913795"/>
            <a:ext cx="2265527" cy="2265527"/>
          </a:xfrm>
          <a:prstGeom prst="ellipse">
            <a:avLst/>
          </a:prstGeom>
          <a:solidFill>
            <a:srgbClr val="006E97"/>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0" name="Google Shape;60;p13"/>
          <p:cNvSpPr/>
          <p:nvPr/>
        </p:nvSpPr>
        <p:spPr>
          <a:xfrm>
            <a:off x="6182431" y="2913795"/>
            <a:ext cx="2265527" cy="2265527"/>
          </a:xfrm>
          <a:prstGeom prst="ellipse">
            <a:avLst/>
          </a:prstGeom>
          <a:solidFill>
            <a:schemeClr val="accent4"/>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61" name="Google Shape;61;p13"/>
          <p:cNvSpPr/>
          <p:nvPr/>
        </p:nvSpPr>
        <p:spPr>
          <a:xfrm>
            <a:off x="8570790" y="2913794"/>
            <a:ext cx="2265527" cy="2265527"/>
          </a:xfrm>
          <a:prstGeom prst="ellipse">
            <a:avLst/>
          </a:prstGeom>
          <a:solidFill>
            <a:srgbClr val="659142"/>
          </a:solidFill>
          <a:ln w="57150" cap="flat" cmpd="sng">
            <a:solidFill>
              <a:schemeClr val="lt1"/>
            </a:solidFill>
            <a:prstDash val="solid"/>
            <a:miter lim="8000"/>
            <a:headEnd type="none" w="sm" len="sm"/>
            <a:tailEnd type="none" w="sm" len="sm"/>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pic>
        <p:nvPicPr>
          <p:cNvPr id="62" name="Google Shape;62;p13"/>
          <p:cNvPicPr preferRelativeResize="0"/>
          <p:nvPr/>
        </p:nvPicPr>
        <p:blipFill rotWithShape="1">
          <a:blip r:embed="rId2">
            <a:alphaModFix/>
          </a:blip>
          <a:srcRect/>
          <a:stretch/>
        </p:blipFill>
        <p:spPr>
          <a:xfrm>
            <a:off x="4199281" y="3332010"/>
            <a:ext cx="1333663" cy="1475081"/>
          </a:xfrm>
          <a:prstGeom prst="rect">
            <a:avLst/>
          </a:prstGeom>
          <a:noFill/>
          <a:ln>
            <a:noFill/>
          </a:ln>
        </p:spPr>
      </p:pic>
      <p:pic>
        <p:nvPicPr>
          <p:cNvPr id="63" name="Google Shape;63;p13"/>
          <p:cNvPicPr preferRelativeResize="0"/>
          <p:nvPr/>
        </p:nvPicPr>
        <p:blipFill rotWithShape="1">
          <a:blip r:embed="rId3">
            <a:alphaModFix/>
          </a:blip>
          <a:srcRect/>
          <a:stretch/>
        </p:blipFill>
        <p:spPr>
          <a:xfrm>
            <a:off x="1823727" y="3265225"/>
            <a:ext cx="1374909" cy="1541864"/>
          </a:xfrm>
          <a:prstGeom prst="rect">
            <a:avLst/>
          </a:prstGeom>
          <a:noFill/>
          <a:ln>
            <a:noFill/>
          </a:ln>
        </p:spPr>
      </p:pic>
      <p:pic>
        <p:nvPicPr>
          <p:cNvPr id="64" name="Google Shape;64;p13"/>
          <p:cNvPicPr preferRelativeResize="0"/>
          <p:nvPr/>
        </p:nvPicPr>
        <p:blipFill rotWithShape="1">
          <a:blip r:embed="rId4">
            <a:alphaModFix/>
          </a:blip>
          <a:srcRect/>
          <a:stretch/>
        </p:blipFill>
        <p:spPr>
          <a:xfrm>
            <a:off x="8845217" y="3428440"/>
            <a:ext cx="1716673" cy="1266881"/>
          </a:xfrm>
          <a:prstGeom prst="rect">
            <a:avLst/>
          </a:prstGeom>
          <a:noFill/>
          <a:ln>
            <a:noFill/>
          </a:ln>
        </p:spPr>
      </p:pic>
      <p:pic>
        <p:nvPicPr>
          <p:cNvPr id="65" name="Google Shape;65;p13"/>
          <p:cNvPicPr preferRelativeResize="0"/>
          <p:nvPr/>
        </p:nvPicPr>
        <p:blipFill rotWithShape="1">
          <a:blip r:embed="rId5">
            <a:alphaModFix/>
          </a:blip>
          <a:srcRect/>
          <a:stretch/>
        </p:blipFill>
        <p:spPr>
          <a:xfrm>
            <a:off x="6601288" y="3410169"/>
            <a:ext cx="1418121" cy="1272773"/>
          </a:xfrm>
          <a:prstGeom prst="rect">
            <a:avLst/>
          </a:prstGeom>
          <a:noFill/>
          <a:ln>
            <a:noFill/>
          </a:ln>
        </p:spPr>
      </p:pic>
      <p:sp>
        <p:nvSpPr>
          <p:cNvPr id="66" name="Google Shape;66;p13"/>
          <p:cNvSpPr txBox="1">
            <a:spLocks noGrp="1"/>
          </p:cNvSpPr>
          <p:nvPr>
            <p:ph type="ctrTitle"/>
          </p:nvPr>
        </p:nvSpPr>
        <p:spPr>
          <a:xfrm>
            <a:off x="1524000" y="1122363"/>
            <a:ext cx="9144000" cy="1096964"/>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lt1"/>
              </a:buClr>
              <a:buSzPts val="1100"/>
              <a:buFont typeface="Century Gothic"/>
              <a:buNone/>
              <a:defRPr sz="8000"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3551098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838200" y="1825625"/>
            <a:ext cx="10515600" cy="4351339"/>
          </a:xfrm>
          <a:prstGeom prst="rect">
            <a:avLst/>
          </a:prstGeom>
          <a:noFill/>
          <a:ln>
            <a:noFill/>
          </a:ln>
        </p:spPr>
        <p:txBody>
          <a:bodyPr spcFirstLastPara="1" wrap="square" lIns="68575" tIns="68575" rIns="68575" bIns="68575" anchor="t" anchorCtr="0"/>
          <a:lstStyle>
            <a:lvl1pPr marL="609585" marR="0" lvl="0" indent="-482588" algn="l" rtl="0">
              <a:lnSpc>
                <a:spcPct val="90000"/>
              </a:lnSpc>
              <a:spcBef>
                <a:spcPts val="1067"/>
              </a:spcBef>
              <a:spcAft>
                <a:spcPts val="0"/>
              </a:spcAft>
              <a:buClr>
                <a:srgbClr val="4B2464"/>
              </a:buClr>
              <a:buSzPts val="2100"/>
              <a:buFont typeface="Arial"/>
              <a:buChar char="•"/>
              <a:defRPr sz="2800" b="1" i="0" u="none" strike="noStrike" cap="none">
                <a:solidFill>
                  <a:srgbClr val="4B2464"/>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9" name="Google Shape;69;p14"/>
          <p:cNvSpPr/>
          <p:nvPr/>
        </p:nvSpPr>
        <p:spPr>
          <a:xfrm>
            <a:off x="2437717" y="232475"/>
            <a:ext cx="8808039" cy="588935"/>
          </a:xfrm>
          <a:prstGeom prst="parallelogram">
            <a:avLst>
              <a:gd name="adj" fmla="val 25000"/>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0" name="Google Shape;70;p14"/>
          <p:cNvSpPr/>
          <p:nvPr/>
        </p:nvSpPr>
        <p:spPr>
          <a:xfrm>
            <a:off x="1644719" y="103808"/>
            <a:ext cx="2198861" cy="810593"/>
          </a:xfrm>
          <a:prstGeom prst="parallelogram">
            <a:avLst>
              <a:gd name="adj" fmla="val 45076"/>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1" name="Google Shape;71;p14"/>
          <p:cNvSpPr/>
          <p:nvPr/>
        </p:nvSpPr>
        <p:spPr>
          <a:xfrm>
            <a:off x="-240224" y="1"/>
            <a:ext cx="3821624" cy="968644"/>
          </a:xfrm>
          <a:prstGeom prst="parallelogram">
            <a:avLst>
              <a:gd name="adj" fmla="val 25000"/>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2" name="Google Shape;72;p14"/>
          <p:cNvSpPr txBox="1"/>
          <p:nvPr/>
        </p:nvSpPr>
        <p:spPr>
          <a:xfrm>
            <a:off x="410705" y="232476"/>
            <a:ext cx="2882685" cy="461665"/>
          </a:xfrm>
          <a:prstGeom prst="rect">
            <a:avLst/>
          </a:prstGeom>
          <a:noFill/>
          <a:ln>
            <a:noFill/>
          </a:ln>
        </p:spPr>
        <p:txBody>
          <a:bodyPr spcFirstLastPara="1" wrap="square" lIns="91433" tIns="45700" rIns="91433" bIns="45700" anchor="t" anchorCtr="0">
            <a:noAutofit/>
          </a:bodyPr>
          <a:lstStyle/>
          <a:p>
            <a:pPr defTabSz="1219170">
              <a:buClr>
                <a:srgbClr val="000000"/>
              </a:buClr>
              <a:buFont typeface="Arial"/>
              <a:buNone/>
            </a:pPr>
            <a:r>
              <a:rPr lang="en" sz="2400" b="1" kern="0">
                <a:solidFill>
                  <a:srgbClr val="FFFFFF"/>
                </a:solidFill>
                <a:latin typeface="Century Gothic"/>
                <a:ea typeface="Century Gothic"/>
                <a:cs typeface="Century Gothic"/>
                <a:sym typeface="Century Gothic"/>
              </a:rPr>
              <a:t>DASHBOARD</a:t>
            </a:r>
            <a:endParaRPr sz="1467" kern="0">
              <a:solidFill>
                <a:srgbClr val="000000"/>
              </a:solidFill>
              <a:cs typeface="Arial"/>
              <a:sym typeface="Arial"/>
            </a:endParaRPr>
          </a:p>
        </p:txBody>
      </p:sp>
      <p:sp>
        <p:nvSpPr>
          <p:cNvPr id="73" name="Google Shape;73;p14"/>
          <p:cNvSpPr/>
          <p:nvPr/>
        </p:nvSpPr>
        <p:spPr>
          <a:xfrm>
            <a:off x="1" y="6447296"/>
            <a:ext cx="3053167" cy="410705"/>
          </a:xfrm>
          <a:prstGeom prst="rect">
            <a:avLst/>
          </a:prstGeom>
          <a:solidFill>
            <a:srgbClr val="4B2464"/>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4" name="Google Shape;74;p14"/>
          <p:cNvSpPr/>
          <p:nvPr/>
        </p:nvSpPr>
        <p:spPr>
          <a:xfrm>
            <a:off x="3044126" y="6447296"/>
            <a:ext cx="3053167" cy="410705"/>
          </a:xfrm>
          <a:prstGeom prst="rect">
            <a:avLst/>
          </a:prstGeom>
          <a:solidFill>
            <a:srgbClr val="1F6C96"/>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5" name="Google Shape;75;p14"/>
          <p:cNvSpPr/>
          <p:nvPr/>
        </p:nvSpPr>
        <p:spPr>
          <a:xfrm>
            <a:off x="6088251" y="6447296"/>
            <a:ext cx="3053167" cy="410705"/>
          </a:xfrm>
          <a:prstGeom prst="rect">
            <a:avLst/>
          </a:prstGeom>
          <a:solidFill>
            <a:srgbClr val="F2A82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6" name="Google Shape;76;p14"/>
          <p:cNvSpPr/>
          <p:nvPr/>
        </p:nvSpPr>
        <p:spPr>
          <a:xfrm>
            <a:off x="9140126" y="6447296"/>
            <a:ext cx="3053167" cy="410705"/>
          </a:xfrm>
          <a:prstGeom prst="rect">
            <a:avLst/>
          </a:prstGeom>
          <a:solidFill>
            <a:srgbClr val="659142"/>
          </a:solidFill>
          <a:ln>
            <a:noFill/>
          </a:ln>
        </p:spPr>
        <p:txBody>
          <a:bodyPr spcFirstLastPara="1" wrap="square" lIns="91433" tIns="45700" rIns="91433" bIns="45700" anchor="ctr" anchorCtr="0">
            <a:noAutofit/>
          </a:bodyPr>
          <a:lstStyle/>
          <a:p>
            <a:pPr algn="ctr" defTabSz="1219170">
              <a:buClr>
                <a:srgbClr val="000000"/>
              </a:buClr>
              <a:buFont typeface="Arial"/>
              <a:buNone/>
            </a:pPr>
            <a:endParaRPr sz="1867" kern="0">
              <a:solidFill>
                <a:srgbClr val="FFFFFF"/>
              </a:solidFill>
              <a:latin typeface="Calibri"/>
              <a:ea typeface="Calibri"/>
              <a:cs typeface="Calibri"/>
              <a:sym typeface="Calibri"/>
            </a:endParaRPr>
          </a:p>
        </p:txBody>
      </p:sp>
      <p:sp>
        <p:nvSpPr>
          <p:cNvPr id="77" name="Google Shape;77;p14"/>
          <p:cNvSpPr txBox="1">
            <a:spLocks noGrp="1"/>
          </p:cNvSpPr>
          <p:nvPr>
            <p:ph type="title"/>
          </p:nvPr>
        </p:nvSpPr>
        <p:spPr>
          <a:xfrm>
            <a:off x="4086386" y="365126"/>
            <a:ext cx="7267413" cy="329015"/>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lt1"/>
              </a:buClr>
              <a:buSzPts val="1100"/>
              <a:buFont typeface="Century Gothic"/>
              <a:buNone/>
              <a:defRPr sz="2533" b="1" i="0" u="none" strike="noStrike" cap="none">
                <a:solidFill>
                  <a:schemeClr val="lt1"/>
                </a:solidFill>
                <a:latin typeface="Century Gothic"/>
                <a:ea typeface="Century Gothic"/>
                <a:cs typeface="Century Gothic"/>
                <a:sym typeface="Century Gothic"/>
              </a:defRPr>
            </a:lvl1pPr>
            <a:lvl2pPr lvl="1" indent="0">
              <a:spcBef>
                <a:spcPts val="0"/>
              </a:spcBef>
              <a:spcAft>
                <a:spcPts val="0"/>
              </a:spcAft>
              <a:buSzPts val="1100"/>
              <a:buNone/>
              <a:defRPr sz="1867"/>
            </a:lvl2pPr>
            <a:lvl3pPr lvl="2" indent="0">
              <a:spcBef>
                <a:spcPts val="0"/>
              </a:spcBef>
              <a:spcAft>
                <a:spcPts val="0"/>
              </a:spcAft>
              <a:buSzPts val="1100"/>
              <a:buNone/>
              <a:defRPr sz="1867"/>
            </a:lvl3pPr>
            <a:lvl4pPr lvl="3" indent="0">
              <a:spcBef>
                <a:spcPts val="0"/>
              </a:spcBef>
              <a:spcAft>
                <a:spcPts val="0"/>
              </a:spcAft>
              <a:buSzPts val="1100"/>
              <a:buNone/>
              <a:defRPr sz="1867"/>
            </a:lvl4pPr>
            <a:lvl5pPr lvl="4" indent="0">
              <a:spcBef>
                <a:spcPts val="0"/>
              </a:spcBef>
              <a:spcAft>
                <a:spcPts val="0"/>
              </a:spcAft>
              <a:buSzPts val="1100"/>
              <a:buNone/>
              <a:defRPr sz="1867"/>
            </a:lvl5pPr>
            <a:lvl6pPr lvl="5" indent="0">
              <a:spcBef>
                <a:spcPts val="0"/>
              </a:spcBef>
              <a:spcAft>
                <a:spcPts val="0"/>
              </a:spcAft>
              <a:buSzPts val="1100"/>
              <a:buNone/>
              <a:defRPr sz="1867"/>
            </a:lvl6pPr>
            <a:lvl7pPr lvl="6" indent="0">
              <a:spcBef>
                <a:spcPts val="0"/>
              </a:spcBef>
              <a:spcAft>
                <a:spcPts val="0"/>
              </a:spcAft>
              <a:buSzPts val="1100"/>
              <a:buNone/>
              <a:defRPr sz="1867"/>
            </a:lvl7pPr>
            <a:lvl8pPr lvl="7" indent="0">
              <a:spcBef>
                <a:spcPts val="0"/>
              </a:spcBef>
              <a:spcAft>
                <a:spcPts val="0"/>
              </a:spcAft>
              <a:buSzPts val="1100"/>
              <a:buNone/>
              <a:defRPr sz="1867"/>
            </a:lvl8pPr>
            <a:lvl9pPr lvl="8" indent="0">
              <a:spcBef>
                <a:spcPts val="0"/>
              </a:spcBef>
              <a:spcAft>
                <a:spcPts val="0"/>
              </a:spcAft>
              <a:buSzPts val="1100"/>
              <a:buNone/>
              <a:defRPr sz="1867"/>
            </a:lvl9pPr>
          </a:lstStyle>
          <a:p>
            <a:endParaRPr/>
          </a:p>
        </p:txBody>
      </p:sp>
    </p:spTree>
    <p:extLst>
      <p:ext uri="{BB962C8B-B14F-4D97-AF65-F5344CB8AC3E}">
        <p14:creationId xmlns:p14="http://schemas.microsoft.com/office/powerpoint/2010/main" val="3946199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0701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575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4076302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9627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2280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24029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444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8236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6094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44389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24355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0356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381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987833"/>
            <a:ext cx="3744000" cy="41040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03338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23647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849483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288808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557233"/>
            <a:ext cx="11360800" cy="26400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11000"/>
              <a:buNone/>
              <a:defRPr sz="14666">
                <a:solidFill>
                  <a:schemeClr val="dk1"/>
                </a:solidFill>
              </a:defRPr>
            </a:lvl1pPr>
            <a:lvl2pPr lvl="1" algn="ctr">
              <a:spcBef>
                <a:spcPts val="0"/>
              </a:spcBef>
              <a:spcAft>
                <a:spcPts val="0"/>
              </a:spcAft>
              <a:buClr>
                <a:schemeClr val="dk1"/>
              </a:buClr>
              <a:buSzPts val="11000"/>
              <a:buNone/>
              <a:defRPr sz="14666">
                <a:solidFill>
                  <a:schemeClr val="dk1"/>
                </a:solidFill>
              </a:defRPr>
            </a:lvl2pPr>
            <a:lvl3pPr lvl="2" algn="ctr">
              <a:spcBef>
                <a:spcPts val="0"/>
              </a:spcBef>
              <a:spcAft>
                <a:spcPts val="0"/>
              </a:spcAft>
              <a:buClr>
                <a:schemeClr val="dk1"/>
              </a:buClr>
              <a:buSzPts val="11000"/>
              <a:buNone/>
              <a:defRPr sz="14666">
                <a:solidFill>
                  <a:schemeClr val="dk1"/>
                </a:solidFill>
              </a:defRPr>
            </a:lvl3pPr>
            <a:lvl4pPr lvl="3" algn="ctr">
              <a:spcBef>
                <a:spcPts val="0"/>
              </a:spcBef>
              <a:spcAft>
                <a:spcPts val="0"/>
              </a:spcAft>
              <a:buClr>
                <a:schemeClr val="dk1"/>
              </a:buClr>
              <a:buSzPts val="11000"/>
              <a:buNone/>
              <a:defRPr sz="14666">
                <a:solidFill>
                  <a:schemeClr val="dk1"/>
                </a:solidFill>
              </a:defRPr>
            </a:lvl4pPr>
            <a:lvl5pPr lvl="4" algn="ctr">
              <a:spcBef>
                <a:spcPts val="0"/>
              </a:spcBef>
              <a:spcAft>
                <a:spcPts val="0"/>
              </a:spcAft>
              <a:buClr>
                <a:schemeClr val="dk1"/>
              </a:buClr>
              <a:buSzPts val="11000"/>
              <a:buNone/>
              <a:defRPr sz="14666">
                <a:solidFill>
                  <a:schemeClr val="dk1"/>
                </a:solidFill>
              </a:defRPr>
            </a:lvl5pPr>
            <a:lvl6pPr lvl="5" algn="ctr">
              <a:spcBef>
                <a:spcPts val="0"/>
              </a:spcBef>
              <a:spcAft>
                <a:spcPts val="0"/>
              </a:spcAft>
              <a:buClr>
                <a:schemeClr val="dk1"/>
              </a:buClr>
              <a:buSzPts val="11000"/>
              <a:buNone/>
              <a:defRPr sz="14666">
                <a:solidFill>
                  <a:schemeClr val="dk1"/>
                </a:solidFill>
              </a:defRPr>
            </a:lvl6pPr>
            <a:lvl7pPr lvl="6" algn="ctr">
              <a:spcBef>
                <a:spcPts val="0"/>
              </a:spcBef>
              <a:spcAft>
                <a:spcPts val="0"/>
              </a:spcAft>
              <a:buClr>
                <a:schemeClr val="dk1"/>
              </a:buClr>
              <a:buSzPts val="11000"/>
              <a:buNone/>
              <a:defRPr sz="14666">
                <a:solidFill>
                  <a:schemeClr val="dk1"/>
                </a:solidFill>
              </a:defRPr>
            </a:lvl7pPr>
            <a:lvl8pPr lvl="7" algn="ctr">
              <a:spcBef>
                <a:spcPts val="0"/>
              </a:spcBef>
              <a:spcAft>
                <a:spcPts val="0"/>
              </a:spcAft>
              <a:buClr>
                <a:schemeClr val="dk1"/>
              </a:buClr>
              <a:buSzPts val="11000"/>
              <a:buNone/>
              <a:defRPr sz="14666">
                <a:solidFill>
                  <a:schemeClr val="dk1"/>
                </a:solidFill>
              </a:defRPr>
            </a:lvl8pPr>
            <a:lvl9pPr lvl="8" algn="ctr">
              <a:spcBef>
                <a:spcPts val="0"/>
              </a:spcBef>
              <a:spcAft>
                <a:spcPts val="0"/>
              </a:spcAft>
              <a:buClr>
                <a:schemeClr val="dk1"/>
              </a:buClr>
              <a:buSzPts val="11000"/>
              <a:buNone/>
              <a:defRPr sz="14666">
                <a:solidFill>
                  <a:schemeClr val="dk1"/>
                </a:solidFill>
              </a:defRPr>
            </a:lvl9pPr>
          </a:lstStyle>
          <a:p>
            <a:r>
              <a:t>xx%</a:t>
            </a:r>
          </a:p>
        </p:txBody>
      </p:sp>
      <p:sp>
        <p:nvSpPr>
          <p:cNvPr id="48" name="Google Shape;48;p11"/>
          <p:cNvSpPr txBox="1">
            <a:spLocks noGrp="1"/>
          </p:cNvSpPr>
          <p:nvPr>
            <p:ph type="body" idx="1"/>
          </p:nvPr>
        </p:nvSpPr>
        <p:spPr>
          <a:xfrm>
            <a:off x="415600" y="4299000"/>
            <a:ext cx="11360800" cy="14288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66666"/>
                </a:solidFill>
              </a:rPr>
              <a:pPr/>
              <a:t>‹#›</a:t>
            </a:fld>
            <a:endParaRPr>
              <a:solidFill>
                <a:srgbClr val="666666"/>
              </a:solidFill>
            </a:endParaRPr>
          </a:p>
        </p:txBody>
      </p:sp>
    </p:spTree>
    <p:extLst>
      <p:ext uri="{BB962C8B-B14F-4D97-AF65-F5344CB8AC3E}">
        <p14:creationId xmlns:p14="http://schemas.microsoft.com/office/powerpoint/2010/main" val="407270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accent5">
                <a:lumMod val="60000"/>
                <a:lumOff val="40000"/>
              </a:schemeClr>
            </a:gs>
            <a:gs pos="100000">
              <a:schemeClr val="bg2">
                <a:shade val="78000"/>
                <a:hueMod val="44000"/>
                <a:satMod val="200000"/>
                <a:lumMod val="69000"/>
              </a:schemeClr>
            </a:gs>
          </a:gsLst>
          <a:lin ang="252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Proxima Nova"/>
                <a:ea typeface="Proxima Nova"/>
                <a:cs typeface="Proxima Nova"/>
                <a:sym typeface="Proxima Nova"/>
              </a:defRPr>
            </a:lvl1pPr>
            <a:lvl2pPr lvl="1" algn="r">
              <a:buNone/>
              <a:defRPr sz="1333">
                <a:solidFill>
                  <a:schemeClr val="dk2"/>
                </a:solidFill>
                <a:latin typeface="Proxima Nova"/>
                <a:ea typeface="Proxima Nova"/>
                <a:cs typeface="Proxima Nova"/>
                <a:sym typeface="Proxima Nova"/>
              </a:defRPr>
            </a:lvl2pPr>
            <a:lvl3pPr lvl="2" algn="r">
              <a:buNone/>
              <a:defRPr sz="1333">
                <a:solidFill>
                  <a:schemeClr val="dk2"/>
                </a:solidFill>
                <a:latin typeface="Proxima Nova"/>
                <a:ea typeface="Proxima Nova"/>
                <a:cs typeface="Proxima Nova"/>
                <a:sym typeface="Proxima Nova"/>
              </a:defRPr>
            </a:lvl3pPr>
            <a:lvl4pPr lvl="3" algn="r">
              <a:buNone/>
              <a:defRPr sz="1333">
                <a:solidFill>
                  <a:schemeClr val="dk2"/>
                </a:solidFill>
                <a:latin typeface="Proxima Nova"/>
                <a:ea typeface="Proxima Nova"/>
                <a:cs typeface="Proxima Nova"/>
                <a:sym typeface="Proxima Nova"/>
              </a:defRPr>
            </a:lvl4pPr>
            <a:lvl5pPr lvl="4" algn="r">
              <a:buNone/>
              <a:defRPr sz="1333">
                <a:solidFill>
                  <a:schemeClr val="dk2"/>
                </a:solidFill>
                <a:latin typeface="Proxima Nova"/>
                <a:ea typeface="Proxima Nova"/>
                <a:cs typeface="Proxima Nova"/>
                <a:sym typeface="Proxima Nova"/>
              </a:defRPr>
            </a:lvl5pPr>
            <a:lvl6pPr lvl="5" algn="r">
              <a:buNone/>
              <a:defRPr sz="1333">
                <a:solidFill>
                  <a:schemeClr val="dk2"/>
                </a:solidFill>
                <a:latin typeface="Proxima Nova"/>
                <a:ea typeface="Proxima Nova"/>
                <a:cs typeface="Proxima Nova"/>
                <a:sym typeface="Proxima Nova"/>
              </a:defRPr>
            </a:lvl6pPr>
            <a:lvl7pPr lvl="6" algn="r">
              <a:buNone/>
              <a:defRPr sz="1333">
                <a:solidFill>
                  <a:schemeClr val="dk2"/>
                </a:solidFill>
                <a:latin typeface="Proxima Nova"/>
                <a:ea typeface="Proxima Nova"/>
                <a:cs typeface="Proxima Nova"/>
                <a:sym typeface="Proxima Nova"/>
              </a:defRPr>
            </a:lvl7pPr>
            <a:lvl8pPr lvl="7" algn="r">
              <a:buNone/>
              <a:defRPr sz="1333">
                <a:solidFill>
                  <a:schemeClr val="dk2"/>
                </a:solidFill>
                <a:latin typeface="Proxima Nova"/>
                <a:ea typeface="Proxima Nova"/>
                <a:cs typeface="Proxima Nova"/>
                <a:sym typeface="Proxima Nova"/>
              </a:defRPr>
            </a:lvl8pPr>
            <a:lvl9pPr lvl="8" algn="r">
              <a:buNone/>
              <a:defRPr sz="1333">
                <a:solidFill>
                  <a:schemeClr val="dk2"/>
                </a:solidFill>
                <a:latin typeface="Proxima Nova"/>
                <a:ea typeface="Proxima Nova"/>
                <a:cs typeface="Proxima Nova"/>
                <a:sym typeface="Proxima Nova"/>
              </a:defRPr>
            </a:lvl9pPr>
          </a:lstStyle>
          <a:p>
            <a:pPr defTabSz="1219170">
              <a:buClr>
                <a:srgbClr val="000000"/>
              </a:buClr>
            </a:pPr>
            <a:fld id="{00000000-1234-1234-1234-123412341234}" type="slidenum">
              <a:rPr lang="en" kern="0" smtClean="0">
                <a:solidFill>
                  <a:srgbClr val="666666"/>
                </a:solidFill>
              </a:rPr>
              <a:pPr defTabSz="1219170">
                <a:buClr>
                  <a:srgbClr val="000000"/>
                </a:buClr>
              </a:pPr>
              <a:t>‹#›</a:t>
            </a:fld>
            <a:endParaRPr lang="en" kern="0">
              <a:solidFill>
                <a:srgbClr val="666666"/>
              </a:solidFill>
            </a:endParaRPr>
          </a:p>
        </p:txBody>
      </p:sp>
    </p:spTree>
    <p:extLst>
      <p:ext uri="{BB962C8B-B14F-4D97-AF65-F5344CB8AC3E}">
        <p14:creationId xmlns:p14="http://schemas.microsoft.com/office/powerpoint/2010/main" val="20784262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9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accent5">
                <a:lumMod val="60000"/>
                <a:lumOff val="40000"/>
              </a:schemeClr>
            </a:gs>
            <a:gs pos="100000">
              <a:schemeClr val="bg2">
                <a:shade val="78000"/>
                <a:hueMod val="44000"/>
                <a:satMod val="200000"/>
                <a:lumMod val="69000"/>
              </a:schemeClr>
            </a:gs>
          </a:gsLst>
          <a:lin ang="252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Proxima Nova"/>
                <a:ea typeface="Proxima Nova"/>
                <a:cs typeface="Proxima Nova"/>
                <a:sym typeface="Proxima Nova"/>
              </a:defRPr>
            </a:lvl1pPr>
            <a:lvl2pPr lvl="1" algn="r">
              <a:buNone/>
              <a:defRPr sz="1333">
                <a:solidFill>
                  <a:schemeClr val="dk2"/>
                </a:solidFill>
                <a:latin typeface="Proxima Nova"/>
                <a:ea typeface="Proxima Nova"/>
                <a:cs typeface="Proxima Nova"/>
                <a:sym typeface="Proxima Nova"/>
              </a:defRPr>
            </a:lvl2pPr>
            <a:lvl3pPr lvl="2" algn="r">
              <a:buNone/>
              <a:defRPr sz="1333">
                <a:solidFill>
                  <a:schemeClr val="dk2"/>
                </a:solidFill>
                <a:latin typeface="Proxima Nova"/>
                <a:ea typeface="Proxima Nova"/>
                <a:cs typeface="Proxima Nova"/>
                <a:sym typeface="Proxima Nova"/>
              </a:defRPr>
            </a:lvl3pPr>
            <a:lvl4pPr lvl="3" algn="r">
              <a:buNone/>
              <a:defRPr sz="1333">
                <a:solidFill>
                  <a:schemeClr val="dk2"/>
                </a:solidFill>
                <a:latin typeface="Proxima Nova"/>
                <a:ea typeface="Proxima Nova"/>
                <a:cs typeface="Proxima Nova"/>
                <a:sym typeface="Proxima Nova"/>
              </a:defRPr>
            </a:lvl4pPr>
            <a:lvl5pPr lvl="4" algn="r">
              <a:buNone/>
              <a:defRPr sz="1333">
                <a:solidFill>
                  <a:schemeClr val="dk2"/>
                </a:solidFill>
                <a:latin typeface="Proxima Nova"/>
                <a:ea typeface="Proxima Nova"/>
                <a:cs typeface="Proxima Nova"/>
                <a:sym typeface="Proxima Nova"/>
              </a:defRPr>
            </a:lvl5pPr>
            <a:lvl6pPr lvl="5" algn="r">
              <a:buNone/>
              <a:defRPr sz="1333">
                <a:solidFill>
                  <a:schemeClr val="dk2"/>
                </a:solidFill>
                <a:latin typeface="Proxima Nova"/>
                <a:ea typeface="Proxima Nova"/>
                <a:cs typeface="Proxima Nova"/>
                <a:sym typeface="Proxima Nova"/>
              </a:defRPr>
            </a:lvl6pPr>
            <a:lvl7pPr lvl="6" algn="r">
              <a:buNone/>
              <a:defRPr sz="1333">
                <a:solidFill>
                  <a:schemeClr val="dk2"/>
                </a:solidFill>
                <a:latin typeface="Proxima Nova"/>
                <a:ea typeface="Proxima Nova"/>
                <a:cs typeface="Proxima Nova"/>
                <a:sym typeface="Proxima Nova"/>
              </a:defRPr>
            </a:lvl7pPr>
            <a:lvl8pPr lvl="7" algn="r">
              <a:buNone/>
              <a:defRPr sz="1333">
                <a:solidFill>
                  <a:schemeClr val="dk2"/>
                </a:solidFill>
                <a:latin typeface="Proxima Nova"/>
                <a:ea typeface="Proxima Nova"/>
                <a:cs typeface="Proxima Nova"/>
                <a:sym typeface="Proxima Nova"/>
              </a:defRPr>
            </a:lvl8pPr>
            <a:lvl9pPr lvl="8" algn="r">
              <a:buNone/>
              <a:defRPr sz="1333">
                <a:solidFill>
                  <a:schemeClr val="dk2"/>
                </a:solidFill>
                <a:latin typeface="Proxima Nova"/>
                <a:ea typeface="Proxima Nova"/>
                <a:cs typeface="Proxima Nova"/>
                <a:sym typeface="Proxima Nova"/>
              </a:defRPr>
            </a:lvl9pPr>
          </a:lstStyle>
          <a:p>
            <a:pPr defTabSz="1219170">
              <a:buClr>
                <a:srgbClr val="000000"/>
              </a:buClr>
            </a:pPr>
            <a:fld id="{00000000-1234-1234-1234-123412341234}" type="slidenum">
              <a:rPr lang="en" kern="0" smtClean="0">
                <a:solidFill>
                  <a:srgbClr val="666666"/>
                </a:solidFill>
              </a:rPr>
              <a:pPr defTabSz="1219170">
                <a:buClr>
                  <a:srgbClr val="000000"/>
                </a:buClr>
              </a:pPr>
              <a:t>‹#›</a:t>
            </a:fld>
            <a:endParaRPr lang="en" kern="0">
              <a:solidFill>
                <a:srgbClr val="666666"/>
              </a:solidFill>
            </a:endParaRPr>
          </a:p>
        </p:txBody>
      </p:sp>
    </p:spTree>
    <p:extLst>
      <p:ext uri="{BB962C8B-B14F-4D97-AF65-F5344CB8AC3E}">
        <p14:creationId xmlns:p14="http://schemas.microsoft.com/office/powerpoint/2010/main" val="499691115"/>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accent5">
                <a:lumMod val="60000"/>
                <a:lumOff val="40000"/>
              </a:schemeClr>
            </a:gs>
            <a:gs pos="100000">
              <a:schemeClr val="bg2">
                <a:shade val="78000"/>
                <a:hueMod val="44000"/>
                <a:satMod val="200000"/>
                <a:lumMod val="69000"/>
              </a:schemeClr>
            </a:gs>
          </a:gsLst>
          <a:lin ang="252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Proxima Nova"/>
                <a:ea typeface="Proxima Nova"/>
                <a:cs typeface="Proxima Nova"/>
                <a:sym typeface="Proxima Nova"/>
              </a:defRPr>
            </a:lvl1pPr>
            <a:lvl2pPr lvl="1" algn="r">
              <a:buNone/>
              <a:defRPr sz="1333">
                <a:solidFill>
                  <a:schemeClr val="dk2"/>
                </a:solidFill>
                <a:latin typeface="Proxima Nova"/>
                <a:ea typeface="Proxima Nova"/>
                <a:cs typeface="Proxima Nova"/>
                <a:sym typeface="Proxima Nova"/>
              </a:defRPr>
            </a:lvl2pPr>
            <a:lvl3pPr lvl="2" algn="r">
              <a:buNone/>
              <a:defRPr sz="1333">
                <a:solidFill>
                  <a:schemeClr val="dk2"/>
                </a:solidFill>
                <a:latin typeface="Proxima Nova"/>
                <a:ea typeface="Proxima Nova"/>
                <a:cs typeface="Proxima Nova"/>
                <a:sym typeface="Proxima Nova"/>
              </a:defRPr>
            </a:lvl3pPr>
            <a:lvl4pPr lvl="3" algn="r">
              <a:buNone/>
              <a:defRPr sz="1333">
                <a:solidFill>
                  <a:schemeClr val="dk2"/>
                </a:solidFill>
                <a:latin typeface="Proxima Nova"/>
                <a:ea typeface="Proxima Nova"/>
                <a:cs typeface="Proxima Nova"/>
                <a:sym typeface="Proxima Nova"/>
              </a:defRPr>
            </a:lvl4pPr>
            <a:lvl5pPr lvl="4" algn="r">
              <a:buNone/>
              <a:defRPr sz="1333">
                <a:solidFill>
                  <a:schemeClr val="dk2"/>
                </a:solidFill>
                <a:latin typeface="Proxima Nova"/>
                <a:ea typeface="Proxima Nova"/>
                <a:cs typeface="Proxima Nova"/>
                <a:sym typeface="Proxima Nova"/>
              </a:defRPr>
            </a:lvl5pPr>
            <a:lvl6pPr lvl="5" algn="r">
              <a:buNone/>
              <a:defRPr sz="1333">
                <a:solidFill>
                  <a:schemeClr val="dk2"/>
                </a:solidFill>
                <a:latin typeface="Proxima Nova"/>
                <a:ea typeface="Proxima Nova"/>
                <a:cs typeface="Proxima Nova"/>
                <a:sym typeface="Proxima Nova"/>
              </a:defRPr>
            </a:lvl6pPr>
            <a:lvl7pPr lvl="6" algn="r">
              <a:buNone/>
              <a:defRPr sz="1333">
                <a:solidFill>
                  <a:schemeClr val="dk2"/>
                </a:solidFill>
                <a:latin typeface="Proxima Nova"/>
                <a:ea typeface="Proxima Nova"/>
                <a:cs typeface="Proxima Nova"/>
                <a:sym typeface="Proxima Nova"/>
              </a:defRPr>
            </a:lvl7pPr>
            <a:lvl8pPr lvl="7" algn="r">
              <a:buNone/>
              <a:defRPr sz="1333">
                <a:solidFill>
                  <a:schemeClr val="dk2"/>
                </a:solidFill>
                <a:latin typeface="Proxima Nova"/>
                <a:ea typeface="Proxima Nova"/>
                <a:cs typeface="Proxima Nova"/>
                <a:sym typeface="Proxima Nova"/>
              </a:defRPr>
            </a:lvl8pPr>
            <a:lvl9pPr lvl="8" algn="r">
              <a:buNone/>
              <a:defRPr sz="1333">
                <a:solidFill>
                  <a:schemeClr val="dk2"/>
                </a:solidFill>
                <a:latin typeface="Proxima Nova"/>
                <a:ea typeface="Proxima Nova"/>
                <a:cs typeface="Proxima Nova"/>
                <a:sym typeface="Proxima Nova"/>
              </a:defRPr>
            </a:lvl9pPr>
          </a:lstStyle>
          <a:p>
            <a:pPr defTabSz="1219170">
              <a:buClr>
                <a:srgbClr val="000000"/>
              </a:buClr>
            </a:pPr>
            <a:fld id="{00000000-1234-1234-1234-123412341234}" type="slidenum">
              <a:rPr lang="en" kern="0" smtClean="0">
                <a:solidFill>
                  <a:srgbClr val="666666"/>
                </a:solidFill>
              </a:rPr>
              <a:pPr defTabSz="1219170">
                <a:buClr>
                  <a:srgbClr val="000000"/>
                </a:buClr>
              </a:pPr>
              <a:t>‹#›</a:t>
            </a:fld>
            <a:endParaRPr lang="en" kern="0">
              <a:solidFill>
                <a:srgbClr val="666666"/>
              </a:solidFill>
            </a:endParaRPr>
          </a:p>
        </p:txBody>
      </p:sp>
    </p:spTree>
    <p:extLst>
      <p:ext uri="{BB962C8B-B14F-4D97-AF65-F5344CB8AC3E}">
        <p14:creationId xmlns:p14="http://schemas.microsoft.com/office/powerpoint/2010/main" val="4067812087"/>
      </p:ext>
    </p:extLst>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accent5">
                <a:lumMod val="60000"/>
                <a:lumOff val="4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5/8/2019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380129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3.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xml"/><Relationship Id="rId1" Type="http://schemas.openxmlformats.org/officeDocument/2006/relationships/tags" Target="../tags/tag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34.xml"/><Relationship Id="rId5" Type="http://schemas.microsoft.com/office/2007/relationships/hdphoto" Target="../media/hdphoto1.wdp"/><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0.xml"/><Relationship Id="rId7"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3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9.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8.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Build Leaders</a:t>
            </a:r>
            <a:br>
              <a:rPr lang="en-US" dirty="0" smtClean="0"/>
            </a:br>
            <a:r>
              <a:rPr lang="en-US" dirty="0" smtClean="0"/>
              <a:t>Building Hope &amp; Confidence</a:t>
            </a:r>
            <a:endParaRPr lang="en-US" dirty="0"/>
          </a:p>
        </p:txBody>
      </p:sp>
      <p:sp>
        <p:nvSpPr>
          <p:cNvPr id="3" name="Subtitle 2"/>
          <p:cNvSpPr>
            <a:spLocks noGrp="1"/>
          </p:cNvSpPr>
          <p:nvPr>
            <p:ph type="subTitle" idx="1"/>
          </p:nvPr>
        </p:nvSpPr>
        <p:spPr/>
        <p:txBody>
          <a:bodyPr>
            <a:normAutofit/>
          </a:bodyPr>
          <a:lstStyle/>
          <a:p>
            <a:r>
              <a:rPr lang="en-US" dirty="0" smtClean="0"/>
              <a:t>Presented by </a:t>
            </a:r>
          </a:p>
          <a:p>
            <a:r>
              <a:rPr lang="en-US" dirty="0" smtClean="0"/>
              <a:t>Dr. Jordan B. Smith Jr.</a:t>
            </a:r>
          </a:p>
          <a:p>
            <a:r>
              <a:rPr lang="en-US" dirty="0" smtClean="0"/>
              <a:t>And Ms. Karin Lee</a:t>
            </a:r>
            <a:endParaRPr lang="en-US" dirty="0"/>
          </a:p>
        </p:txBody>
      </p:sp>
    </p:spTree>
    <p:custDataLst>
      <p:tags r:id="rId1"/>
    </p:custDataLst>
    <p:extLst>
      <p:ext uri="{BB962C8B-B14F-4D97-AF65-F5344CB8AC3E}">
        <p14:creationId xmlns:p14="http://schemas.microsoft.com/office/powerpoint/2010/main" val="2609651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086385" y="365125"/>
            <a:ext cx="7267600" cy="329200"/>
          </a:xfrm>
          <a:prstGeom prst="rect">
            <a:avLst/>
          </a:prstGeom>
        </p:spPr>
        <p:txBody>
          <a:bodyPr spcFirstLastPara="1" wrap="square" lIns="91433" tIns="91433" rIns="91433" bIns="91433" anchor="ctr" anchorCtr="0">
            <a:noAutofit/>
          </a:bodyPr>
          <a:lstStyle/>
          <a:p>
            <a:r>
              <a:rPr lang="en"/>
              <a:t>We Need a Good Recipe</a:t>
            </a:r>
            <a:endParaRPr/>
          </a:p>
        </p:txBody>
      </p:sp>
      <p:pic>
        <p:nvPicPr>
          <p:cNvPr id="224" name="Google Shape;224;p35"/>
          <p:cNvPicPr preferRelativeResize="0"/>
          <p:nvPr/>
        </p:nvPicPr>
        <p:blipFill>
          <a:blip r:embed="rId4">
            <a:alphaModFix/>
          </a:blip>
          <a:stretch>
            <a:fillRect/>
          </a:stretch>
        </p:blipFill>
        <p:spPr>
          <a:xfrm>
            <a:off x="699300" y="1244401"/>
            <a:ext cx="4609768" cy="5064367"/>
          </a:xfrm>
          <a:prstGeom prst="rect">
            <a:avLst/>
          </a:prstGeom>
          <a:noFill/>
          <a:ln>
            <a:noFill/>
          </a:ln>
        </p:spPr>
      </p:pic>
      <p:pic>
        <p:nvPicPr>
          <p:cNvPr id="225" name="Google Shape;225;p35"/>
          <p:cNvPicPr preferRelativeResize="0"/>
          <p:nvPr/>
        </p:nvPicPr>
        <p:blipFill>
          <a:blip r:embed="rId5">
            <a:alphaModFix/>
          </a:blip>
          <a:stretch>
            <a:fillRect/>
          </a:stretch>
        </p:blipFill>
        <p:spPr>
          <a:xfrm>
            <a:off x="5505901" y="1244392"/>
            <a:ext cx="6539600" cy="4903168"/>
          </a:xfrm>
          <a:prstGeom prst="rect">
            <a:avLst/>
          </a:prstGeom>
          <a:noFill/>
          <a:ln>
            <a:noFill/>
          </a:ln>
        </p:spPr>
      </p:pic>
    </p:spTree>
    <p:custDataLst>
      <p:tags r:id="rId1"/>
    </p:custDataLst>
    <p:extLst>
      <p:ext uri="{BB962C8B-B14F-4D97-AF65-F5344CB8AC3E}">
        <p14:creationId xmlns:p14="http://schemas.microsoft.com/office/powerpoint/2010/main" val="24462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995" y="585100"/>
            <a:ext cx="6096000" cy="3970318"/>
          </a:xfrm>
          <a:prstGeom prst="rect">
            <a:avLst/>
          </a:prstGeom>
        </p:spPr>
        <p:txBody>
          <a:bodyPr>
            <a:spAutoFit/>
          </a:bodyPr>
          <a:lstStyle/>
          <a:p>
            <a:pPr lvl="0"/>
            <a:r>
              <a:rPr lang="en-US" dirty="0">
                <a:solidFill>
                  <a:schemeClr val="bg1"/>
                </a:solidFill>
              </a:rPr>
              <a:t>Orientation (On-boarding)</a:t>
            </a:r>
          </a:p>
          <a:p>
            <a:pPr lvl="0"/>
            <a:r>
              <a:rPr lang="en-US" dirty="0">
                <a:solidFill>
                  <a:schemeClr val="bg1"/>
                </a:solidFill>
              </a:rPr>
              <a:t>Growth Mindset</a:t>
            </a:r>
          </a:p>
          <a:p>
            <a:pPr lvl="0"/>
            <a:r>
              <a:rPr lang="en-US" dirty="0">
                <a:solidFill>
                  <a:schemeClr val="bg1"/>
                </a:solidFill>
              </a:rPr>
              <a:t>Fixed Mindset</a:t>
            </a:r>
          </a:p>
          <a:p>
            <a:pPr lvl="0"/>
            <a:r>
              <a:rPr lang="en-US" dirty="0">
                <a:solidFill>
                  <a:schemeClr val="bg1"/>
                </a:solidFill>
              </a:rPr>
              <a:t>Learning Styles</a:t>
            </a:r>
          </a:p>
          <a:p>
            <a:pPr lvl="0"/>
            <a:r>
              <a:rPr lang="en-US" dirty="0">
                <a:solidFill>
                  <a:schemeClr val="bg1"/>
                </a:solidFill>
              </a:rPr>
              <a:t>Diagnostic Testing</a:t>
            </a:r>
          </a:p>
          <a:p>
            <a:pPr lvl="0"/>
            <a:r>
              <a:rPr lang="en-US" dirty="0">
                <a:solidFill>
                  <a:schemeClr val="bg1"/>
                </a:solidFill>
              </a:rPr>
              <a:t>Embedded Expository Writing</a:t>
            </a:r>
          </a:p>
          <a:p>
            <a:pPr lvl="0"/>
            <a:r>
              <a:rPr lang="en-US" dirty="0">
                <a:solidFill>
                  <a:schemeClr val="bg1"/>
                </a:solidFill>
              </a:rPr>
              <a:t>Close Reading Strategies</a:t>
            </a:r>
          </a:p>
          <a:p>
            <a:pPr lvl="0"/>
            <a:r>
              <a:rPr lang="en-US" dirty="0">
                <a:solidFill>
                  <a:schemeClr val="bg1"/>
                </a:solidFill>
              </a:rPr>
              <a:t>Performance Task Solving Strategies</a:t>
            </a:r>
          </a:p>
          <a:p>
            <a:pPr lvl="0"/>
            <a:r>
              <a:rPr lang="en-US" dirty="0">
                <a:solidFill>
                  <a:schemeClr val="bg1"/>
                </a:solidFill>
              </a:rPr>
              <a:t>Universal Design Tools</a:t>
            </a:r>
          </a:p>
          <a:p>
            <a:pPr lvl="0"/>
            <a:r>
              <a:rPr lang="en-US" dirty="0">
                <a:solidFill>
                  <a:schemeClr val="bg1"/>
                </a:solidFill>
              </a:rPr>
              <a:t>Student Feedback</a:t>
            </a:r>
          </a:p>
          <a:p>
            <a:pPr lvl="0"/>
            <a:r>
              <a:rPr lang="en-US" dirty="0">
                <a:solidFill>
                  <a:schemeClr val="bg1"/>
                </a:solidFill>
              </a:rPr>
              <a:t>Formative Assessments</a:t>
            </a:r>
          </a:p>
          <a:p>
            <a:pPr lvl="0"/>
            <a:r>
              <a:rPr lang="en-US" dirty="0">
                <a:solidFill>
                  <a:schemeClr val="bg1"/>
                </a:solidFill>
              </a:rPr>
              <a:t>Practice and Training Tests</a:t>
            </a:r>
          </a:p>
          <a:p>
            <a:pPr lvl="0"/>
            <a:r>
              <a:rPr lang="en-US" dirty="0">
                <a:solidFill>
                  <a:schemeClr val="bg1"/>
                </a:solidFill>
              </a:rPr>
              <a:t>School Calendar</a:t>
            </a:r>
          </a:p>
          <a:p>
            <a:pPr lvl="0"/>
            <a:r>
              <a:rPr lang="en-US" dirty="0">
                <a:solidFill>
                  <a:schemeClr val="bg1"/>
                </a:solidFill>
              </a:rPr>
              <a:t>Problem-Based Learning</a:t>
            </a:r>
          </a:p>
        </p:txBody>
      </p:sp>
      <p:sp>
        <p:nvSpPr>
          <p:cNvPr id="3" name="Rectangle 2"/>
          <p:cNvSpPr/>
          <p:nvPr/>
        </p:nvSpPr>
        <p:spPr>
          <a:xfrm>
            <a:off x="6769210" y="2737966"/>
            <a:ext cx="6096000" cy="3970318"/>
          </a:xfrm>
          <a:prstGeom prst="rect">
            <a:avLst/>
          </a:prstGeom>
        </p:spPr>
        <p:txBody>
          <a:bodyPr>
            <a:spAutoFit/>
          </a:bodyPr>
          <a:lstStyle/>
          <a:p>
            <a:pPr lvl="0"/>
            <a:r>
              <a:rPr lang="en-US" dirty="0">
                <a:solidFill>
                  <a:schemeClr val="bg1"/>
                </a:solidFill>
              </a:rPr>
              <a:t>ICA/IPT Testing </a:t>
            </a:r>
            <a:br>
              <a:rPr lang="en-US" dirty="0">
                <a:solidFill>
                  <a:schemeClr val="bg1"/>
                </a:solidFill>
              </a:rPr>
            </a:br>
            <a:r>
              <a:rPr lang="en-US" dirty="0">
                <a:solidFill>
                  <a:schemeClr val="bg1"/>
                </a:solidFill>
              </a:rPr>
              <a:t>IAB for Correcting Deficiencies</a:t>
            </a:r>
            <a:br>
              <a:rPr lang="en-US" dirty="0">
                <a:solidFill>
                  <a:schemeClr val="bg1"/>
                </a:solidFill>
              </a:rPr>
            </a:br>
            <a:r>
              <a:rPr lang="en-US" dirty="0">
                <a:solidFill>
                  <a:schemeClr val="bg1"/>
                </a:solidFill>
              </a:rPr>
              <a:t>Digital Library Resources</a:t>
            </a:r>
            <a:br>
              <a:rPr lang="en-US" dirty="0">
                <a:solidFill>
                  <a:schemeClr val="bg1"/>
                </a:solidFill>
              </a:rPr>
            </a:br>
            <a:r>
              <a:rPr lang="en-US" dirty="0">
                <a:solidFill>
                  <a:schemeClr val="bg1"/>
                </a:solidFill>
              </a:rPr>
              <a:t>PLC Time on the Calendar</a:t>
            </a:r>
            <a:br>
              <a:rPr lang="en-US" dirty="0">
                <a:solidFill>
                  <a:schemeClr val="bg1"/>
                </a:solidFill>
              </a:rPr>
            </a:br>
            <a:r>
              <a:rPr lang="en-US" dirty="0">
                <a:solidFill>
                  <a:schemeClr val="bg1"/>
                </a:solidFill>
              </a:rPr>
              <a:t>Data Analysis &amp; Review</a:t>
            </a:r>
            <a:br>
              <a:rPr lang="en-US" dirty="0">
                <a:solidFill>
                  <a:schemeClr val="bg1"/>
                </a:solidFill>
              </a:rPr>
            </a:br>
            <a:r>
              <a:rPr lang="en-US" dirty="0">
                <a:solidFill>
                  <a:schemeClr val="bg1"/>
                </a:solidFill>
              </a:rPr>
              <a:t>Curriculum Design - Focus on Intentional Targets</a:t>
            </a:r>
          </a:p>
          <a:p>
            <a:pPr lvl="0"/>
            <a:r>
              <a:rPr lang="en-US" dirty="0">
                <a:solidFill>
                  <a:schemeClr val="bg1"/>
                </a:solidFill>
              </a:rPr>
              <a:t>Multiple Learning Platforms </a:t>
            </a:r>
          </a:p>
          <a:p>
            <a:pPr lvl="0"/>
            <a:r>
              <a:rPr lang="en-US" dirty="0">
                <a:solidFill>
                  <a:schemeClr val="bg1"/>
                </a:solidFill>
              </a:rPr>
              <a:t>Multiple Assessment Options</a:t>
            </a:r>
          </a:p>
          <a:p>
            <a:pPr lvl="0"/>
            <a:r>
              <a:rPr lang="en-US" dirty="0">
                <a:solidFill>
                  <a:schemeClr val="bg1"/>
                </a:solidFill>
              </a:rPr>
              <a:t>Demonstrate Proficiency </a:t>
            </a:r>
          </a:p>
          <a:p>
            <a:pPr lvl="0"/>
            <a:r>
              <a:rPr lang="en-US" dirty="0" err="1">
                <a:solidFill>
                  <a:schemeClr val="bg1"/>
                </a:solidFill>
              </a:rPr>
              <a:t>Desmos</a:t>
            </a:r>
            <a:endParaRPr lang="en-US" dirty="0">
              <a:solidFill>
                <a:schemeClr val="bg1"/>
              </a:solidFill>
            </a:endParaRPr>
          </a:p>
          <a:p>
            <a:pPr lvl="0"/>
            <a:r>
              <a:rPr lang="en-US" dirty="0">
                <a:solidFill>
                  <a:schemeClr val="bg1"/>
                </a:solidFill>
              </a:rPr>
              <a:t>TI Calculators </a:t>
            </a:r>
          </a:p>
          <a:p>
            <a:pPr lvl="0"/>
            <a:r>
              <a:rPr lang="en-US" dirty="0">
                <a:solidFill>
                  <a:schemeClr val="bg1"/>
                </a:solidFill>
              </a:rPr>
              <a:t>Benchmarks</a:t>
            </a:r>
          </a:p>
          <a:p>
            <a:pPr lvl="0"/>
            <a:r>
              <a:rPr lang="en-US" dirty="0">
                <a:solidFill>
                  <a:schemeClr val="bg1"/>
                </a:solidFill>
              </a:rPr>
              <a:t>Diagnostic Testing</a:t>
            </a:r>
          </a:p>
          <a:p>
            <a:pPr lvl="0"/>
            <a:r>
              <a:rPr lang="en-US" dirty="0">
                <a:solidFill>
                  <a:schemeClr val="bg1"/>
                </a:solidFill>
              </a:rPr>
              <a:t>RSOP</a:t>
            </a:r>
            <a:endParaRPr lang="en-US" dirty="0"/>
          </a:p>
        </p:txBody>
      </p:sp>
      <p:sp>
        <p:nvSpPr>
          <p:cNvPr id="4" name="Google Shape;235;p37"/>
          <p:cNvSpPr txBox="1">
            <a:spLocks/>
          </p:cNvSpPr>
          <p:nvPr/>
        </p:nvSpPr>
        <p:spPr>
          <a:xfrm>
            <a:off x="1369756" y="4780087"/>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r>
              <a:rPr lang="en-US" sz="3200" kern="0" dirty="0" smtClean="0">
                <a:solidFill>
                  <a:schemeClr val="accent6">
                    <a:lumMod val="50000"/>
                  </a:schemeClr>
                </a:solidFill>
                <a:latin typeface="Arial Black" panose="020B0A04020102020204" pitchFamily="34" charset="0"/>
              </a:rPr>
              <a:t>Key Ingredients -</a:t>
            </a:r>
          </a:p>
          <a:p>
            <a:pPr defTabSz="914400"/>
            <a:r>
              <a:rPr lang="en-US" sz="3200" kern="0" dirty="0" smtClean="0">
                <a:solidFill>
                  <a:schemeClr val="accent6">
                    <a:lumMod val="50000"/>
                  </a:schemeClr>
                </a:solidFill>
                <a:latin typeface="Arial Black" panose="020B0A04020102020204" pitchFamily="34" charset="0"/>
              </a:rPr>
              <a:t>Beyond the Content</a:t>
            </a:r>
            <a:endParaRPr lang="en-US" sz="3200" kern="0" dirty="0">
              <a:solidFill>
                <a:schemeClr val="accent6">
                  <a:lumMod val="50000"/>
                </a:schemeClr>
              </a:solidFill>
              <a:latin typeface="Arial Black" panose="020B0A04020102020204" pitchFamily="34" charset="0"/>
            </a:endParaRPr>
          </a:p>
        </p:txBody>
      </p:sp>
      <p:sp>
        <p:nvSpPr>
          <p:cNvPr id="5" name="Rectangle 4"/>
          <p:cNvSpPr/>
          <p:nvPr/>
        </p:nvSpPr>
        <p:spPr>
          <a:xfrm>
            <a:off x="3709540" y="414966"/>
            <a:ext cx="8032968"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Recipe To </a:t>
            </a:r>
          </a:p>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Make Improvements</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ustDataLst>
      <p:tags r:id="rId1"/>
    </p:custDataLst>
    <p:extLst>
      <p:ext uri="{BB962C8B-B14F-4D97-AF65-F5344CB8AC3E}">
        <p14:creationId xmlns:p14="http://schemas.microsoft.com/office/powerpoint/2010/main" val="415847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p:cTn id="7" dur="2250" fill="hold"/>
                                        <p:tgtEl>
                                          <p:spTgt spid="4"/>
                                        </p:tgtEl>
                                        <p:attrNameLst>
                                          <p:attrName>ppt_w</p:attrName>
                                        </p:attrNameLst>
                                      </p:cBhvr>
                                      <p:tavLst>
                                        <p:tav tm="0">
                                          <p:val>
                                            <p:fltVal val="0"/>
                                          </p:val>
                                        </p:tav>
                                        <p:tav tm="100000">
                                          <p:val>
                                            <p:strVal val="#ppt_w"/>
                                          </p:val>
                                        </p:tav>
                                      </p:tavLst>
                                    </p:anim>
                                    <p:anim calcmode="lin" valueType="num">
                                      <p:cBhvr>
                                        <p:cTn id="8" dur="2250" fill="hold"/>
                                        <p:tgtEl>
                                          <p:spTgt spid="4"/>
                                        </p:tgtEl>
                                        <p:attrNameLst>
                                          <p:attrName>ppt_h</p:attrName>
                                        </p:attrNameLst>
                                      </p:cBhvr>
                                      <p:tavLst>
                                        <p:tav tm="0">
                                          <p:val>
                                            <p:fltVal val="0"/>
                                          </p:val>
                                        </p:tav>
                                        <p:tav tm="100000">
                                          <p:val>
                                            <p:strVal val="#ppt_h"/>
                                          </p:val>
                                        </p:tav>
                                      </p:tavLst>
                                    </p:anim>
                                    <p:animEffect transition="in" filter="fade">
                                      <p:cBhvr>
                                        <p:cTn id="9" dur="2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9BC49EC-02F5-4DA8-9B96-55462E47E730}"/>
              </a:ext>
            </a:extLst>
          </p:cNvPr>
          <p:cNvSpPr txBox="1"/>
          <p:nvPr/>
        </p:nvSpPr>
        <p:spPr>
          <a:xfrm>
            <a:off x="1894900" y="2011489"/>
            <a:ext cx="8049657" cy="584775"/>
          </a:xfrm>
          <a:prstGeom prst="rect">
            <a:avLst/>
          </a:prstGeom>
          <a:noFill/>
        </p:spPr>
        <p:txBody>
          <a:bodyPr wrap="square" rtlCol="0">
            <a:spAutoFit/>
          </a:bodyPr>
          <a:lstStyle/>
          <a:p>
            <a:pPr algn="ctr"/>
            <a:r>
              <a:rPr lang="en-US" sz="3200" dirty="0">
                <a:solidFill>
                  <a:schemeClr val="bg1"/>
                </a:solidFill>
              </a:rPr>
              <a:t>Understand Your Playing Field</a:t>
            </a:r>
          </a:p>
        </p:txBody>
      </p:sp>
      <p:sp>
        <p:nvSpPr>
          <p:cNvPr id="3" name="TextBox 2">
            <a:extLst>
              <a:ext uri="{FF2B5EF4-FFF2-40B4-BE49-F238E27FC236}">
                <a16:creationId xmlns:a16="http://schemas.microsoft.com/office/drawing/2014/main" xmlns="" id="{A0608B74-AB47-4E37-93DF-B9EDCF4F6CDC}"/>
              </a:ext>
            </a:extLst>
          </p:cNvPr>
          <p:cNvSpPr txBox="1"/>
          <p:nvPr/>
        </p:nvSpPr>
        <p:spPr>
          <a:xfrm>
            <a:off x="2291505" y="3018631"/>
            <a:ext cx="7256444" cy="830997"/>
          </a:xfrm>
          <a:prstGeom prst="rect">
            <a:avLst/>
          </a:prstGeom>
          <a:noFill/>
        </p:spPr>
        <p:txBody>
          <a:bodyPr wrap="square" rtlCol="0">
            <a:spAutoFit/>
          </a:bodyPr>
          <a:lstStyle/>
          <a:p>
            <a:pPr algn="ctr"/>
            <a:r>
              <a:rPr lang="en-US" sz="2400" dirty="0">
                <a:solidFill>
                  <a:schemeClr val="bg1"/>
                </a:solidFill>
              </a:rPr>
              <a:t>What are the College and Career Readiness Indicators?</a:t>
            </a:r>
          </a:p>
        </p:txBody>
      </p:sp>
      <p:pic>
        <p:nvPicPr>
          <p:cNvPr id="4" name="Picture 3" descr="A screenshot of a cell phone&#10;&#10;Description automatically generated">
            <a:extLst>
              <a:ext uri="{FF2B5EF4-FFF2-40B4-BE49-F238E27FC236}">
                <a16:creationId xmlns:a16="http://schemas.microsoft.com/office/drawing/2014/main" xmlns="" id="{4FA60A78-323D-48FC-96C0-6EF972273362}"/>
              </a:ext>
            </a:extLst>
          </p:cNvPr>
          <p:cNvPicPr>
            <a:picLocks noChangeAspect="1"/>
          </p:cNvPicPr>
          <p:nvPr/>
        </p:nvPicPr>
        <p:blipFill>
          <a:blip r:embed="rId3"/>
          <a:stretch>
            <a:fillRect/>
          </a:stretch>
        </p:blipFill>
        <p:spPr>
          <a:xfrm>
            <a:off x="1202861" y="0"/>
            <a:ext cx="9786277" cy="6858000"/>
          </a:xfrm>
          <a:prstGeom prst="rect">
            <a:avLst/>
          </a:prstGeom>
        </p:spPr>
      </p:pic>
    </p:spTree>
    <p:custDataLst>
      <p:tags r:id="rId1"/>
    </p:custDataLst>
    <p:extLst>
      <p:ext uri="{BB962C8B-B14F-4D97-AF65-F5344CB8AC3E}">
        <p14:creationId xmlns:p14="http://schemas.microsoft.com/office/powerpoint/2010/main" val="37474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4086386" y="365126"/>
            <a:ext cx="7267500" cy="329100"/>
          </a:xfrm>
          <a:prstGeom prst="rect">
            <a:avLst/>
          </a:prstGeom>
        </p:spPr>
        <p:txBody>
          <a:bodyPr spcFirstLastPara="1" wrap="square" lIns="91433" tIns="91433" rIns="91433" bIns="91433" anchor="ctr" anchorCtr="0">
            <a:noAutofit/>
          </a:bodyPr>
          <a:lstStyle/>
          <a:p>
            <a:r>
              <a:rPr lang="en" sz="1467"/>
              <a:t>Dashboard - Academic Indicator</a:t>
            </a:r>
            <a:endParaRPr sz="1467"/>
          </a:p>
        </p:txBody>
      </p:sp>
      <p:sp>
        <p:nvSpPr>
          <p:cNvPr id="193" name="Google Shape;193;p32"/>
          <p:cNvSpPr txBox="1"/>
          <p:nvPr/>
        </p:nvSpPr>
        <p:spPr>
          <a:xfrm>
            <a:off x="0" y="992400"/>
            <a:ext cx="6134400" cy="4873200"/>
          </a:xfrm>
          <a:prstGeom prst="rect">
            <a:avLst/>
          </a:prstGeom>
          <a:noFill/>
          <a:ln>
            <a:noFill/>
          </a:ln>
        </p:spPr>
        <p:txBody>
          <a:bodyPr spcFirstLastPara="1" wrap="square" lIns="91433" tIns="91433" rIns="91433" bIns="91433" anchor="ctr" anchorCtr="0">
            <a:noAutofit/>
          </a:bodyPr>
          <a:lstStyle/>
          <a:p>
            <a:pPr marL="304792" indent="-321725">
              <a:lnSpc>
                <a:spcPct val="120000"/>
              </a:lnSpc>
              <a:buClr>
                <a:srgbClr val="ED8428"/>
              </a:buClr>
              <a:buSzPts val="1400"/>
              <a:buFont typeface="Montserrat"/>
              <a:buChar char="◼"/>
            </a:pPr>
            <a:r>
              <a:rPr lang="en" sz="1867" b="1" dirty="0">
                <a:solidFill>
                  <a:srgbClr val="354052"/>
                </a:solidFill>
                <a:latin typeface="Roboto"/>
                <a:ea typeface="Roboto"/>
                <a:cs typeface="Roboto"/>
                <a:sym typeface="Roboto"/>
              </a:rPr>
              <a:t>All Students</a:t>
            </a:r>
            <a:endParaRPr sz="1867" b="1" dirty="0">
              <a:solidFill>
                <a:srgbClr val="354052"/>
              </a:solidFill>
              <a:latin typeface="Roboto"/>
              <a:ea typeface="Roboto"/>
              <a:cs typeface="Roboto"/>
              <a:sym typeface="Roboto"/>
            </a:endParaRPr>
          </a:p>
          <a:p>
            <a:pPr marL="304792" algn="ctr">
              <a:lnSpc>
                <a:spcPct val="166666"/>
              </a:lnSpc>
              <a:spcBef>
                <a:spcPts val="400"/>
              </a:spcBef>
            </a:pPr>
            <a:r>
              <a:rPr lang="en" sz="2000" b="1" dirty="0">
                <a:solidFill>
                  <a:srgbClr val="C00000"/>
                </a:solidFill>
                <a:latin typeface="Roboto"/>
                <a:ea typeface="Roboto"/>
                <a:cs typeface="Roboto"/>
                <a:sym typeface="Roboto"/>
              </a:rPr>
              <a:t>Explore how well students are meeting grade-level standards on the English Language Arts and Mathematic assessments. This measure is based on student performance on the Smarter Balanced Summative Assessment, which is taken annually by students in grades 3–8 and grade 11.</a:t>
            </a:r>
            <a:endParaRPr sz="2000" b="1" dirty="0">
              <a:solidFill>
                <a:srgbClr val="C00000"/>
              </a:solidFill>
              <a:latin typeface="Roboto"/>
              <a:ea typeface="Roboto"/>
              <a:cs typeface="Roboto"/>
              <a:sym typeface="Roboto"/>
            </a:endParaRPr>
          </a:p>
          <a:p>
            <a:pPr marL="304792"/>
            <a:endParaRPr sz="2400" dirty="0"/>
          </a:p>
        </p:txBody>
      </p:sp>
      <p:pic>
        <p:nvPicPr>
          <p:cNvPr id="194" name="Google Shape;194;p32"/>
          <p:cNvPicPr preferRelativeResize="0"/>
          <p:nvPr/>
        </p:nvPicPr>
        <p:blipFill>
          <a:blip r:embed="rId4">
            <a:alphaModFix/>
          </a:blip>
          <a:stretch>
            <a:fillRect/>
          </a:stretch>
        </p:blipFill>
        <p:spPr>
          <a:xfrm>
            <a:off x="6134400" y="2356751"/>
            <a:ext cx="2524125" cy="2828925"/>
          </a:xfrm>
          <a:prstGeom prst="rect">
            <a:avLst/>
          </a:prstGeom>
          <a:noFill/>
          <a:ln>
            <a:noFill/>
          </a:ln>
        </p:spPr>
      </p:pic>
      <p:pic>
        <p:nvPicPr>
          <p:cNvPr id="195" name="Google Shape;195;p32"/>
          <p:cNvPicPr preferRelativeResize="0"/>
          <p:nvPr/>
        </p:nvPicPr>
        <p:blipFill>
          <a:blip r:embed="rId5">
            <a:alphaModFix/>
          </a:blip>
          <a:stretch>
            <a:fillRect/>
          </a:stretch>
        </p:blipFill>
        <p:spPr>
          <a:xfrm>
            <a:off x="8810664" y="2356751"/>
            <a:ext cx="2562225" cy="2809875"/>
          </a:xfrm>
          <a:prstGeom prst="rect">
            <a:avLst/>
          </a:prstGeom>
          <a:noFill/>
          <a:ln>
            <a:noFill/>
          </a:ln>
        </p:spPr>
      </p:pic>
      <p:sp>
        <p:nvSpPr>
          <p:cNvPr id="196" name="Google Shape;196;p32"/>
          <p:cNvSpPr txBox="1"/>
          <p:nvPr/>
        </p:nvSpPr>
        <p:spPr>
          <a:xfrm>
            <a:off x="6194325" y="1346601"/>
            <a:ext cx="2524200" cy="903900"/>
          </a:xfrm>
          <a:prstGeom prst="rect">
            <a:avLst/>
          </a:prstGeom>
          <a:solidFill>
            <a:srgbClr val="F2A822"/>
          </a:solidFill>
          <a:ln w="19050" cap="flat" cmpd="sng">
            <a:solidFill>
              <a:srgbClr val="FFFFFF"/>
            </a:solidFill>
            <a:prstDash val="solid"/>
            <a:round/>
            <a:headEnd type="none" w="sm" len="sm"/>
            <a:tailEnd type="none" w="sm" len="sm"/>
          </a:ln>
        </p:spPr>
        <p:txBody>
          <a:bodyPr spcFirstLastPara="1" wrap="square" lIns="91433" tIns="91433" rIns="91433" bIns="91433" anchor="ctr" anchorCtr="0">
            <a:noAutofit/>
          </a:bodyPr>
          <a:lstStyle/>
          <a:p>
            <a:pPr algn="ctr"/>
            <a:r>
              <a:rPr lang="en" sz="2533" b="1">
                <a:solidFill>
                  <a:schemeClr val="lt1"/>
                </a:solidFill>
                <a:latin typeface="Century Gothic"/>
                <a:ea typeface="Century Gothic"/>
                <a:cs typeface="Century Gothic"/>
                <a:sym typeface="Century Gothic"/>
              </a:rPr>
              <a:t>English Language Arts</a:t>
            </a:r>
            <a:endParaRPr sz="1467"/>
          </a:p>
        </p:txBody>
      </p:sp>
      <p:sp>
        <p:nvSpPr>
          <p:cNvPr id="197" name="Google Shape;197;p32"/>
          <p:cNvSpPr txBox="1"/>
          <p:nvPr/>
        </p:nvSpPr>
        <p:spPr>
          <a:xfrm>
            <a:off x="8829675" y="1394675"/>
            <a:ext cx="2524200" cy="855900"/>
          </a:xfrm>
          <a:prstGeom prst="rect">
            <a:avLst/>
          </a:prstGeom>
          <a:solidFill>
            <a:srgbClr val="F2A822"/>
          </a:solidFill>
          <a:ln w="19050" cap="flat" cmpd="sng">
            <a:solidFill>
              <a:srgbClr val="F2A822"/>
            </a:solidFill>
            <a:prstDash val="solid"/>
            <a:round/>
            <a:headEnd type="none" w="sm" len="sm"/>
            <a:tailEnd type="none" w="sm" len="sm"/>
          </a:ln>
        </p:spPr>
        <p:txBody>
          <a:bodyPr spcFirstLastPara="1" wrap="square" lIns="91433" tIns="91433" rIns="91433" bIns="91433" anchor="ctr" anchorCtr="0">
            <a:noAutofit/>
          </a:bodyPr>
          <a:lstStyle/>
          <a:p>
            <a:pPr algn="ctr"/>
            <a:r>
              <a:rPr lang="en" sz="2533" b="1">
                <a:solidFill>
                  <a:schemeClr val="lt1"/>
                </a:solidFill>
                <a:latin typeface="Century Gothic"/>
                <a:ea typeface="Century Gothic"/>
                <a:cs typeface="Century Gothic"/>
                <a:sym typeface="Century Gothic"/>
              </a:rPr>
              <a:t>Mathematics</a:t>
            </a:r>
            <a:endParaRPr sz="1467"/>
          </a:p>
        </p:txBody>
      </p:sp>
      <p:sp>
        <p:nvSpPr>
          <p:cNvPr id="198" name="Google Shape;198;p32"/>
          <p:cNvSpPr/>
          <p:nvPr/>
        </p:nvSpPr>
        <p:spPr>
          <a:xfrm>
            <a:off x="6217651" y="4121001"/>
            <a:ext cx="2633700" cy="660900"/>
          </a:xfrm>
          <a:prstGeom prst="ellipse">
            <a:avLst/>
          </a:prstGeom>
          <a:noFill/>
          <a:ln w="9525" cap="flat" cmpd="sng">
            <a:solidFill>
              <a:srgbClr val="006E97"/>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199" name="Google Shape;199;p32"/>
          <p:cNvSpPr/>
          <p:nvPr/>
        </p:nvSpPr>
        <p:spPr>
          <a:xfrm>
            <a:off x="8892675" y="4162301"/>
            <a:ext cx="2524200" cy="619500"/>
          </a:xfrm>
          <a:prstGeom prst="ellipse">
            <a:avLst/>
          </a:prstGeom>
          <a:noFill/>
          <a:ln w="9525" cap="flat" cmpd="sng">
            <a:solidFill>
              <a:srgbClr val="65914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Tree>
    <p:custDataLst>
      <p:tags r:id="rId1"/>
    </p:custDataLst>
    <p:extLst>
      <p:ext uri="{BB962C8B-B14F-4D97-AF65-F5344CB8AC3E}">
        <p14:creationId xmlns:p14="http://schemas.microsoft.com/office/powerpoint/2010/main" val="3675772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CBCAB4-8184-4FE2-BEBB-7343BC50481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A900F891-1718-4DC9-A969-FCEEA969B8F4}"/>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5D49F664-F1F2-4A23-BB12-7EE8DCC48A01}"/>
              </a:ext>
            </a:extLst>
          </p:cNvPr>
          <p:cNvPicPr>
            <a:picLocks noChangeAspect="1"/>
          </p:cNvPicPr>
          <p:nvPr/>
        </p:nvPicPr>
        <p:blipFill>
          <a:blip r:embed="rId3"/>
          <a:stretch>
            <a:fillRect/>
          </a:stretch>
        </p:blipFill>
        <p:spPr>
          <a:xfrm>
            <a:off x="576600" y="190500"/>
            <a:ext cx="11104549" cy="6324600"/>
          </a:xfrm>
          <a:prstGeom prst="rect">
            <a:avLst/>
          </a:prstGeom>
        </p:spPr>
      </p:pic>
    </p:spTree>
    <p:custDataLst>
      <p:tags r:id="rId1"/>
    </p:custDataLst>
    <p:extLst>
      <p:ext uri="{BB962C8B-B14F-4D97-AF65-F5344CB8AC3E}">
        <p14:creationId xmlns:p14="http://schemas.microsoft.com/office/powerpoint/2010/main" val="1156093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xmlns="" id="{F04EC3A1-3C03-4CE3-86F4-C2D5EF4B1B9F}"/>
              </a:ext>
            </a:extLst>
          </p:cNvPr>
          <p:cNvPicPr>
            <a:picLocks noChangeAspect="1"/>
          </p:cNvPicPr>
          <p:nvPr/>
        </p:nvPicPr>
        <p:blipFill>
          <a:blip r:embed="rId3"/>
          <a:stretch>
            <a:fillRect/>
          </a:stretch>
        </p:blipFill>
        <p:spPr>
          <a:xfrm>
            <a:off x="1377950" y="520700"/>
            <a:ext cx="9436100" cy="5816600"/>
          </a:xfrm>
          <a:prstGeom prst="rect">
            <a:avLst/>
          </a:prstGeom>
        </p:spPr>
      </p:pic>
    </p:spTree>
    <p:custDataLst>
      <p:tags r:id="rId1"/>
    </p:custDataLst>
    <p:extLst>
      <p:ext uri="{BB962C8B-B14F-4D97-AF65-F5344CB8AC3E}">
        <p14:creationId xmlns:p14="http://schemas.microsoft.com/office/powerpoint/2010/main" val="1594706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044B35A4-6528-4EF5-B68A-5643322F8F1B}"/>
              </a:ext>
            </a:extLst>
          </p:cNvPr>
          <p:cNvPicPr>
            <a:picLocks noChangeAspect="1"/>
          </p:cNvPicPr>
          <p:nvPr/>
        </p:nvPicPr>
        <p:blipFill>
          <a:blip r:embed="rId3"/>
          <a:stretch>
            <a:fillRect/>
          </a:stretch>
        </p:blipFill>
        <p:spPr>
          <a:xfrm>
            <a:off x="857250" y="342900"/>
            <a:ext cx="10477500" cy="6172200"/>
          </a:xfrm>
          <a:prstGeom prst="rect">
            <a:avLst/>
          </a:prstGeom>
        </p:spPr>
      </p:pic>
    </p:spTree>
    <p:custDataLst>
      <p:tags r:id="rId1"/>
    </p:custDataLst>
    <p:extLst>
      <p:ext uri="{BB962C8B-B14F-4D97-AF65-F5344CB8AC3E}">
        <p14:creationId xmlns:p14="http://schemas.microsoft.com/office/powerpoint/2010/main" val="3364660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3837722C-A7B8-49F0-B1BD-FD4885547341}"/>
              </a:ext>
            </a:extLst>
          </p:cNvPr>
          <p:cNvPicPr>
            <a:picLocks noChangeAspect="1"/>
          </p:cNvPicPr>
          <p:nvPr/>
        </p:nvPicPr>
        <p:blipFill>
          <a:blip r:embed="rId3"/>
          <a:stretch>
            <a:fillRect/>
          </a:stretch>
        </p:blipFill>
        <p:spPr>
          <a:xfrm>
            <a:off x="0" y="1287308"/>
            <a:ext cx="12192000" cy="4283384"/>
          </a:xfrm>
          <a:prstGeom prst="rect">
            <a:avLst/>
          </a:prstGeom>
        </p:spPr>
      </p:pic>
    </p:spTree>
    <p:custDataLst>
      <p:tags r:id="rId1"/>
    </p:custDataLst>
    <p:extLst>
      <p:ext uri="{BB962C8B-B14F-4D97-AF65-F5344CB8AC3E}">
        <p14:creationId xmlns:p14="http://schemas.microsoft.com/office/powerpoint/2010/main" val="2886513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9D9BD277-1A49-42E1-9AE2-807AE1900C4F}"/>
              </a:ext>
            </a:extLst>
          </p:cNvPr>
          <p:cNvPicPr>
            <a:picLocks noChangeAspect="1"/>
          </p:cNvPicPr>
          <p:nvPr/>
        </p:nvPicPr>
        <p:blipFill>
          <a:blip r:embed="rId3"/>
          <a:stretch>
            <a:fillRect/>
          </a:stretch>
        </p:blipFill>
        <p:spPr>
          <a:xfrm>
            <a:off x="0" y="1372002"/>
            <a:ext cx="12192000" cy="4113996"/>
          </a:xfrm>
          <a:prstGeom prst="rect">
            <a:avLst/>
          </a:prstGeom>
        </p:spPr>
      </p:pic>
    </p:spTree>
    <p:custDataLst>
      <p:tags r:id="rId1"/>
    </p:custDataLst>
    <p:extLst>
      <p:ext uri="{BB962C8B-B14F-4D97-AF65-F5344CB8AC3E}">
        <p14:creationId xmlns:p14="http://schemas.microsoft.com/office/powerpoint/2010/main" val="2937696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A5AFA-4540-4256-902A-122427B37BD6}"/>
              </a:ext>
            </a:extLst>
          </p:cNvPr>
          <p:cNvSpPr>
            <a:spLocks noGrp="1"/>
          </p:cNvSpPr>
          <p:nvPr>
            <p:ph type="title"/>
          </p:nvPr>
        </p:nvSpPr>
        <p:spPr>
          <a:xfrm>
            <a:off x="3198557" y="148094"/>
            <a:ext cx="11360800" cy="763600"/>
          </a:xfrm>
        </p:spPr>
        <p:txBody>
          <a:bodyPr/>
          <a:lstStyle/>
          <a:p>
            <a:r>
              <a:rPr lang="en-US" sz="5400" dirty="0" smtClean="0">
                <a:latin typeface="Broadway" panose="04040905080B02020502" pitchFamily="82" charset="0"/>
              </a:rPr>
              <a:t>Effective </a:t>
            </a:r>
            <a:r>
              <a:rPr lang="en-US" sz="5400" dirty="0">
                <a:latin typeface="Broadway" panose="04040905080B02020502" pitchFamily="82" charset="0"/>
              </a:rPr>
              <a:t>Strategies</a:t>
            </a:r>
          </a:p>
        </p:txBody>
      </p:sp>
      <p:pic>
        <p:nvPicPr>
          <p:cNvPr id="3075" name="Picture 3" descr="C:\Users\klee\AppData\Local\Microsoft\Windows\Temporary Internet Files\Content.IE5\1L5VSRA6\Jewelery_marking_tools[1].jpg"/>
          <p:cNvPicPr>
            <a:picLocks noChangeAspect="1" noChangeArrowheads="1"/>
          </p:cNvPicPr>
          <p:nvPr/>
        </p:nvPicPr>
        <p:blipFill>
          <a:blip r:embed="rId3">
            <a:clrChange>
              <a:clrFrom>
                <a:srgbClr val="C1C2C6"/>
              </a:clrFrom>
              <a:clrTo>
                <a:srgbClr val="C1C2C6">
                  <a:alpha val="0"/>
                </a:srgbClr>
              </a:clrTo>
            </a:clrChange>
            <a:extLst>
              <a:ext uri="{28A0092B-C50C-407E-A947-70E740481C1C}">
                <a14:useLocalDpi xmlns:a14="http://schemas.microsoft.com/office/drawing/2010/main" val="0"/>
              </a:ext>
            </a:extLst>
          </a:blip>
          <a:srcRect/>
          <a:stretch>
            <a:fillRect/>
          </a:stretch>
        </p:blipFill>
        <p:spPr bwMode="auto">
          <a:xfrm>
            <a:off x="0" y="0"/>
            <a:ext cx="2236967" cy="1677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xmlns="" id="{C1D1B867-21A6-4675-8017-8A838CFFDC36}"/>
              </a:ext>
            </a:extLst>
          </p:cNvPr>
          <p:cNvSpPr>
            <a:spLocks noGrp="1"/>
          </p:cNvSpPr>
          <p:nvPr>
            <p:ph type="body" idx="1"/>
          </p:nvPr>
        </p:nvSpPr>
        <p:spPr>
          <a:xfrm>
            <a:off x="2904359" y="1404228"/>
            <a:ext cx="11360800" cy="4555200"/>
          </a:xfrm>
        </p:spPr>
        <p:txBody>
          <a:bodyPr/>
          <a:lstStyle/>
          <a:p>
            <a:r>
              <a:rPr lang="en-US" sz="3600" dirty="0">
                <a:solidFill>
                  <a:schemeClr val="bg1"/>
                </a:solidFill>
              </a:rPr>
              <a:t>Diagnostic Tools</a:t>
            </a:r>
          </a:p>
          <a:p>
            <a:r>
              <a:rPr lang="en-US" sz="3600" dirty="0">
                <a:solidFill>
                  <a:schemeClr val="bg1"/>
                </a:solidFill>
              </a:rPr>
              <a:t>Formative Assessments Platforms</a:t>
            </a:r>
          </a:p>
          <a:p>
            <a:r>
              <a:rPr lang="en-US" sz="3600" dirty="0">
                <a:solidFill>
                  <a:schemeClr val="bg1"/>
                </a:solidFill>
              </a:rPr>
              <a:t>PLC Analysis in Action</a:t>
            </a:r>
          </a:p>
          <a:p>
            <a:r>
              <a:rPr lang="en-US" sz="3600" dirty="0">
                <a:solidFill>
                  <a:schemeClr val="bg1"/>
                </a:solidFill>
              </a:rPr>
              <a:t>Focus on Literacy</a:t>
            </a:r>
          </a:p>
        </p:txBody>
      </p:sp>
      <p:pic>
        <p:nvPicPr>
          <p:cNvPr id="3076" name="Picture 4" descr="C:\Users\klee\AppData\Local\Microsoft\Windows\Temporary Internet Files\Content.IE5\6N2MS2YG\Google-Webmaster-Tools-Lo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741" y="3514406"/>
            <a:ext cx="2088708" cy="123244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klee\AppData\Local\Microsoft\Windows\Temporary Internet Files\Content.IE5\FOYWJVY3\1200px-Future_plc.svg[1].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66453">
            <a:off x="5615002" y="4544173"/>
            <a:ext cx="1306600" cy="1306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klee\AppData\Local\Microsoft\Windows\Temporary Internet Files\Content.IE5\OC6Z3FBL\balanced_literacy_(2)[1].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9997208">
            <a:off x="614403" y="3090075"/>
            <a:ext cx="2675117" cy="22929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554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0-#ppt_w/2"/>
                                          </p:val>
                                        </p:tav>
                                        <p:tav tm="100000">
                                          <p:val>
                                            <p:strVal val="#ppt_x"/>
                                          </p:val>
                                        </p:tav>
                                      </p:tavLst>
                                    </p:anim>
                                    <p:anim calcmode="lin" valueType="num">
                                      <p:cBhvr additive="base">
                                        <p:cTn id="22" dur="500" fill="hold"/>
                                        <p:tgtEl>
                                          <p:spTgt spid="307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077"/>
                                        </p:tgtEl>
                                        <p:attrNameLst>
                                          <p:attrName>style.visibility</p:attrName>
                                        </p:attrNameLst>
                                      </p:cBhvr>
                                      <p:to>
                                        <p:strVal val="visible"/>
                                      </p:to>
                                    </p:set>
                                    <p:anim calcmode="lin" valueType="num">
                                      <p:cBhvr additive="base">
                                        <p:cTn id="31" dur="500" fill="hold"/>
                                        <p:tgtEl>
                                          <p:spTgt spid="3077"/>
                                        </p:tgtEl>
                                        <p:attrNameLst>
                                          <p:attrName>ppt_x</p:attrName>
                                        </p:attrNameLst>
                                      </p:cBhvr>
                                      <p:tavLst>
                                        <p:tav tm="0">
                                          <p:val>
                                            <p:strVal val="#ppt_x"/>
                                          </p:val>
                                        </p:tav>
                                        <p:tav tm="100000">
                                          <p:val>
                                            <p:strVal val="#ppt_x"/>
                                          </p:val>
                                        </p:tav>
                                      </p:tavLst>
                                    </p:anim>
                                    <p:anim calcmode="lin" valueType="num">
                                      <p:cBhvr additive="base">
                                        <p:cTn id="32" dur="500" fill="hold"/>
                                        <p:tgtEl>
                                          <p:spTgt spid="307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3078"/>
                                        </p:tgtEl>
                                        <p:attrNameLst>
                                          <p:attrName>style.visibility</p:attrName>
                                        </p:attrNameLst>
                                      </p:cBhvr>
                                      <p:to>
                                        <p:strVal val="visible"/>
                                      </p:to>
                                    </p:set>
                                    <p:anim calcmode="lin" valueType="num">
                                      <p:cBhvr additive="base">
                                        <p:cTn id="41" dur="500" fill="hold"/>
                                        <p:tgtEl>
                                          <p:spTgt spid="3078"/>
                                        </p:tgtEl>
                                        <p:attrNameLst>
                                          <p:attrName>ppt_x</p:attrName>
                                        </p:attrNameLst>
                                      </p:cBhvr>
                                      <p:tavLst>
                                        <p:tav tm="0">
                                          <p:val>
                                            <p:strVal val="1+#ppt_w/2"/>
                                          </p:val>
                                        </p:tav>
                                        <p:tav tm="100000">
                                          <p:val>
                                            <p:strVal val="#ppt_x"/>
                                          </p:val>
                                        </p:tav>
                                      </p:tavLst>
                                    </p:anim>
                                    <p:anim calcmode="lin" valueType="num">
                                      <p:cBhvr additive="base">
                                        <p:cTn id="42"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62612" y="334638"/>
            <a:ext cx="6113585" cy="3875315"/>
          </a:xfrm>
        </p:spPr>
        <p:txBody>
          <a:bodyPr>
            <a:noAutofit/>
          </a:bodyPr>
          <a:lstStyle/>
          <a:p>
            <a:r>
              <a:rPr lang="en" sz="2800" b="1" dirty="0">
                <a:solidFill>
                  <a:schemeClr val="tx2">
                    <a:lumMod val="50000"/>
                  </a:schemeClr>
                </a:solidFill>
                <a:latin typeface="Times New Roman"/>
                <a:ea typeface="Times New Roman"/>
                <a:cs typeface="Times New Roman"/>
                <a:sym typeface="Times New Roman"/>
              </a:rPr>
              <a:t>Like it or not the California Accountability Dashboard is here to stay and a continuation school staff must plan to monitor instruction and learning outcomes.  Students and teachers are discovering strategies to overcome the fear of taking the 11th-grade summative assessment.  We will share our strategies for preparing credit deficient students for the CAASPP using the SBAC digital resources incorporating expository writing, formative assessment, and technology to master essential standards for college and career readiness.</a:t>
            </a:r>
            <a:endParaRPr lang="en-US" sz="2800" dirty="0"/>
          </a:p>
        </p:txBody>
      </p:sp>
      <p:pic>
        <p:nvPicPr>
          <p:cNvPr id="4" name="Google Shape;143;p25"/>
          <p:cNvPicPr preferRelativeResize="0"/>
          <p:nvPr/>
        </p:nvPicPr>
        <p:blipFill>
          <a:blip r:embed="rId3">
            <a:alphaModFix/>
          </a:blip>
          <a:stretch>
            <a:fillRect/>
          </a:stretch>
        </p:blipFill>
        <p:spPr>
          <a:xfrm>
            <a:off x="7100985" y="612250"/>
            <a:ext cx="4364796" cy="5226837"/>
          </a:xfrm>
          <a:prstGeom prst="rect">
            <a:avLst/>
          </a:prstGeom>
          <a:noFill/>
          <a:ln>
            <a:noFill/>
          </a:ln>
        </p:spPr>
      </p:pic>
    </p:spTree>
    <p:custDataLst>
      <p:tags r:id="rId1"/>
    </p:custDataLst>
    <p:extLst>
      <p:ext uri="{BB962C8B-B14F-4D97-AF65-F5344CB8AC3E}">
        <p14:creationId xmlns:p14="http://schemas.microsoft.com/office/powerpoint/2010/main" val="3243378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1F1322-4E1B-4E9D-8639-A665E76737E0}"/>
              </a:ext>
            </a:extLst>
          </p:cNvPr>
          <p:cNvSpPr txBox="1"/>
          <p:nvPr/>
        </p:nvSpPr>
        <p:spPr>
          <a:xfrm>
            <a:off x="1212207" y="1021934"/>
            <a:ext cx="10370544" cy="2800960"/>
          </a:xfrm>
          <a:prstGeom prst="rect">
            <a:avLst/>
          </a:prstGeom>
          <a:noFill/>
        </p:spPr>
        <p:txBody>
          <a:bodyPr wrap="square" rtlCol="0">
            <a:spAutoFit/>
          </a:bodyPr>
          <a:lstStyle/>
          <a:p>
            <a:pPr algn="ctr"/>
            <a:r>
              <a:rPr lang="en-US" sz="5867" dirty="0">
                <a:solidFill>
                  <a:schemeClr val="bg1"/>
                </a:solidFill>
              </a:rPr>
              <a:t>100% Diagnostic Testing</a:t>
            </a:r>
          </a:p>
          <a:p>
            <a:r>
              <a:rPr lang="en-US" sz="5867" dirty="0">
                <a:solidFill>
                  <a:schemeClr val="bg1"/>
                </a:solidFill>
              </a:rPr>
              <a:t>Focus on Learning Outcomes</a:t>
            </a:r>
          </a:p>
          <a:p>
            <a:pPr algn="ctr"/>
            <a:r>
              <a:rPr lang="en-US" sz="5867" dirty="0">
                <a:solidFill>
                  <a:schemeClr val="bg1"/>
                </a:solidFill>
              </a:rPr>
              <a:t>WASC Preparations</a:t>
            </a:r>
          </a:p>
        </p:txBody>
      </p:sp>
    </p:spTree>
    <p:custDataLst>
      <p:tags r:id="rId1"/>
    </p:custDataLst>
    <p:extLst>
      <p:ext uri="{BB962C8B-B14F-4D97-AF65-F5344CB8AC3E}">
        <p14:creationId xmlns:p14="http://schemas.microsoft.com/office/powerpoint/2010/main" val="2577931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192A1C3-634E-4D13-B6AA-73A6F937D6C4}"/>
              </a:ext>
            </a:extLst>
          </p:cNvPr>
          <p:cNvPicPr>
            <a:picLocks noChangeAspect="1"/>
          </p:cNvPicPr>
          <p:nvPr/>
        </p:nvPicPr>
        <p:blipFill>
          <a:blip r:embed="rId3"/>
          <a:stretch>
            <a:fillRect/>
          </a:stretch>
        </p:blipFill>
        <p:spPr>
          <a:xfrm>
            <a:off x="1529418" y="293783"/>
            <a:ext cx="9133165" cy="6360405"/>
          </a:xfrm>
          <a:prstGeom prst="rect">
            <a:avLst/>
          </a:prstGeom>
        </p:spPr>
      </p:pic>
    </p:spTree>
    <p:custDataLst>
      <p:tags r:id="rId1"/>
    </p:custDataLst>
    <p:extLst>
      <p:ext uri="{BB962C8B-B14F-4D97-AF65-F5344CB8AC3E}">
        <p14:creationId xmlns:p14="http://schemas.microsoft.com/office/powerpoint/2010/main" val="2526604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644DF529-1438-4760-B840-9E1AD42ECA46}"/>
              </a:ext>
            </a:extLst>
          </p:cNvPr>
          <p:cNvPicPr>
            <a:picLocks noChangeAspect="1"/>
          </p:cNvPicPr>
          <p:nvPr/>
        </p:nvPicPr>
        <p:blipFill>
          <a:blip r:embed="rId3"/>
          <a:stretch>
            <a:fillRect/>
          </a:stretch>
        </p:blipFill>
        <p:spPr>
          <a:xfrm>
            <a:off x="4105786" y="154236"/>
            <a:ext cx="3980429" cy="6549528"/>
          </a:xfrm>
          <a:prstGeom prst="rect">
            <a:avLst/>
          </a:prstGeom>
        </p:spPr>
      </p:pic>
    </p:spTree>
    <p:custDataLst>
      <p:tags r:id="rId1"/>
    </p:custDataLst>
    <p:extLst>
      <p:ext uri="{BB962C8B-B14F-4D97-AF65-F5344CB8AC3E}">
        <p14:creationId xmlns:p14="http://schemas.microsoft.com/office/powerpoint/2010/main" val="1281968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9B5F95EC-DB81-4EE2-96A6-FF83E92B06B7}"/>
              </a:ext>
            </a:extLst>
          </p:cNvPr>
          <p:cNvPicPr>
            <a:picLocks noChangeAspect="1"/>
          </p:cNvPicPr>
          <p:nvPr/>
        </p:nvPicPr>
        <p:blipFill>
          <a:blip r:embed="rId3"/>
          <a:stretch>
            <a:fillRect/>
          </a:stretch>
        </p:blipFill>
        <p:spPr>
          <a:xfrm>
            <a:off x="2514600" y="127000"/>
            <a:ext cx="7162800" cy="6604000"/>
          </a:xfrm>
          <a:prstGeom prst="rect">
            <a:avLst/>
          </a:prstGeom>
        </p:spPr>
      </p:pic>
    </p:spTree>
    <p:custDataLst>
      <p:tags r:id="rId1"/>
    </p:custDataLst>
    <p:extLst>
      <p:ext uri="{BB962C8B-B14F-4D97-AF65-F5344CB8AC3E}">
        <p14:creationId xmlns:p14="http://schemas.microsoft.com/office/powerpoint/2010/main" val="2079874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753A265F-1C8A-46C4-90DE-3A71B8E61E3A}"/>
              </a:ext>
            </a:extLst>
          </p:cNvPr>
          <p:cNvPicPr>
            <a:picLocks noChangeAspect="1"/>
          </p:cNvPicPr>
          <p:nvPr/>
        </p:nvPicPr>
        <p:blipFill>
          <a:blip r:embed="rId3"/>
          <a:stretch>
            <a:fillRect/>
          </a:stretch>
        </p:blipFill>
        <p:spPr>
          <a:xfrm>
            <a:off x="1670050" y="352540"/>
            <a:ext cx="8851900" cy="6342617"/>
          </a:xfrm>
          <a:prstGeom prst="rect">
            <a:avLst/>
          </a:prstGeom>
        </p:spPr>
      </p:pic>
    </p:spTree>
    <p:custDataLst>
      <p:tags r:id="rId1"/>
    </p:custDataLst>
    <p:extLst>
      <p:ext uri="{BB962C8B-B14F-4D97-AF65-F5344CB8AC3E}">
        <p14:creationId xmlns:p14="http://schemas.microsoft.com/office/powerpoint/2010/main" val="1450065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a:effectLst>
            <a:softEdge rad="317500"/>
          </a:effectLst>
        </p:spPr>
        <p:txBody>
          <a:bodyPr/>
          <a:lstStyle/>
          <a:p>
            <a:r>
              <a:rPr lang="en-US" dirty="0" smtClean="0">
                <a:solidFill>
                  <a:schemeClr val="bg1"/>
                </a:solidFill>
                <a:latin typeface="Broadway" panose="04040905080B02020502" pitchFamily="82" charset="0"/>
              </a:rPr>
              <a:t>Family Engagement  - Inclusion</a:t>
            </a:r>
            <a:endParaRPr lang="en-US" dirty="0">
              <a:solidFill>
                <a:schemeClr val="bg1"/>
              </a:solidFill>
              <a:latin typeface="Broadway" panose="04040905080B02020502" pitchFamily="82" charset="0"/>
            </a:endParaRPr>
          </a:p>
        </p:txBody>
      </p:sp>
      <p:sp>
        <p:nvSpPr>
          <p:cNvPr id="3" name="Content Placeholder 2"/>
          <p:cNvSpPr>
            <a:spLocks noGrp="1"/>
          </p:cNvSpPr>
          <p:nvPr>
            <p:ph idx="1"/>
          </p:nvPr>
        </p:nvSpPr>
        <p:spPr>
          <a:xfrm>
            <a:off x="1138113" y="1498936"/>
            <a:ext cx="10394707" cy="3311189"/>
          </a:xfrm>
          <a:prstGeom prst="rect">
            <a:avLst/>
          </a:prstGeom>
        </p:spPr>
        <p:txBody>
          <a:bodyPr>
            <a:normAutofit lnSpcReduction="10000"/>
          </a:bodyPr>
          <a:lstStyle/>
          <a:p>
            <a:pPr marL="0" indent="0" algn="ctr">
              <a:buNone/>
            </a:pPr>
            <a:r>
              <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Research consistently </a:t>
            </a:r>
            <a:r>
              <a:rPr lang="en-US" sz="3600"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confirms that family engagement </a:t>
            </a:r>
            <a:endPar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a:p>
            <a:pPr marL="0" indent="0" algn="ctr">
              <a:buNone/>
            </a:pPr>
            <a:r>
              <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is </a:t>
            </a:r>
            <a:r>
              <a:rPr lang="en-US" sz="3600"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one of the most powerful predictors of children’s development, educational attainment, and success in </a:t>
            </a:r>
            <a:endPar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a:p>
            <a:pPr marL="0" indent="0" algn="ctr">
              <a:buNone/>
            </a:pPr>
            <a:r>
              <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school </a:t>
            </a:r>
            <a:r>
              <a:rPr lang="en-US" sz="3600" dirty="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and life. </a:t>
            </a:r>
            <a:endParaRPr lang="en-US" sz="3600" dirty="0" smtClean="0">
              <a:solidFill>
                <a:schemeClr val="bg1"/>
              </a:solidFill>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endParaRPr lang="en-US" dirty="0"/>
          </a:p>
        </p:txBody>
      </p:sp>
      <p:sp>
        <p:nvSpPr>
          <p:cNvPr id="4" name="Rectangle 3"/>
          <p:cNvSpPr/>
          <p:nvPr/>
        </p:nvSpPr>
        <p:spPr>
          <a:xfrm>
            <a:off x="5692321" y="4348460"/>
            <a:ext cx="1702710" cy="923330"/>
          </a:xfrm>
          <a:prstGeom prst="rect">
            <a:avLst/>
          </a:prstGeom>
          <a:noFill/>
        </p:spPr>
        <p:txBody>
          <a:bodyPr wrap="none" lIns="91440" tIns="45720" rIns="91440" bIns="45720">
            <a:spAutoFit/>
          </a:bodyPr>
          <a:lstStyle/>
          <a:p>
            <a:pPr algn="ctr" defTabSz="914400"/>
            <a:r>
              <a:rPr lang="en-US" sz="5400" b="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Tempus Sans ITC" panose="04020404030D07020202" pitchFamily="82" charset="0"/>
                <a:cs typeface="Arial" panose="020B0604020202020204" pitchFamily="34" charset="0"/>
              </a:rPr>
              <a:t>So…</a:t>
            </a:r>
            <a:endPar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endParaRPr>
          </a:p>
        </p:txBody>
      </p:sp>
    </p:spTree>
    <p:custDataLst>
      <p:tags r:id="rId1"/>
    </p:custDataLst>
    <p:extLst>
      <p:ext uri="{BB962C8B-B14F-4D97-AF65-F5344CB8AC3E}">
        <p14:creationId xmlns:p14="http://schemas.microsoft.com/office/powerpoint/2010/main" val="2694747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6" y="219075"/>
            <a:ext cx="10159999" cy="1143000"/>
          </a:xfrm>
        </p:spPr>
        <p:txBody>
          <a:bodyPr/>
          <a:lstStyle/>
          <a:p>
            <a:r>
              <a:rPr lang="en-US" dirty="0" smtClean="0">
                <a:solidFill>
                  <a:schemeClr val="accent5">
                    <a:lumMod val="75000"/>
                  </a:schemeClr>
                </a:solidFill>
                <a:latin typeface="Showcard Gothic" panose="04020904020102020604" pitchFamily="82" charset="0"/>
              </a:rPr>
              <a:t>Family Math Nights</a:t>
            </a:r>
            <a:endParaRPr lang="en-US" dirty="0">
              <a:solidFill>
                <a:schemeClr val="accent5">
                  <a:lumMod val="75000"/>
                </a:schemeClr>
              </a:solidFill>
              <a:latin typeface="Showcard Gothic" panose="04020904020102020604" pitchFamily="82" charset="0"/>
            </a:endParaRPr>
          </a:p>
        </p:txBody>
      </p:sp>
      <p:sp>
        <p:nvSpPr>
          <p:cNvPr id="4" name="TextBox 3"/>
          <p:cNvSpPr txBox="1"/>
          <p:nvPr/>
        </p:nvSpPr>
        <p:spPr>
          <a:xfrm>
            <a:off x="1381124" y="1123950"/>
            <a:ext cx="10128009" cy="4832092"/>
          </a:xfrm>
          <a:prstGeom prst="rect">
            <a:avLst/>
          </a:prstGeom>
          <a:solidFill>
            <a:schemeClr val="bg1">
              <a:lumMod val="50000"/>
            </a:schemeClr>
          </a:solidFill>
          <a:effectLst>
            <a:softEdge rad="317500"/>
          </a:effectLst>
        </p:spPr>
        <p:txBody>
          <a:bodyPr wrap="square" rtlCol="0">
            <a:spAutoFit/>
          </a:bodyPr>
          <a:lstStyle/>
          <a:p>
            <a:pPr defTabSz="914400"/>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In 2017 Dr. Smith attended the NCTM </a:t>
            </a:r>
          </a:p>
          <a:p>
            <a:pPr defTabSz="914400"/>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conference and went to a presentation on </a:t>
            </a:r>
          </a:p>
          <a:p>
            <a:pPr defTabSz="914400"/>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Family Math Night, we implemented it last year</a:t>
            </a:r>
          </a:p>
          <a:p>
            <a:pPr defTabSz="914400"/>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with the adjoining elementary school.</a:t>
            </a:r>
          </a:p>
          <a:p>
            <a:pPr defTabSz="914400"/>
            <a:endParaRPr lang="en-US" sz="2800" b="1" dirty="0">
              <a:solidFill>
                <a:prstClr val="white"/>
              </a:solidFill>
              <a:effectLst>
                <a:outerShdw blurRad="38100" dist="38100" dir="2700000" algn="tl">
                  <a:srgbClr val="000000">
                    <a:alpha val="43137"/>
                  </a:srgbClr>
                </a:outerShdw>
              </a:effectLst>
              <a:latin typeface="Tempus Sans ITC" panose="04020404030D07020202" pitchFamily="82" charset="0"/>
            </a:endParaRPr>
          </a:p>
          <a:p>
            <a:pPr defTabSz="914400"/>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		We trained our students to facilitate the games 			and then invited the K-5 graders to come on our 		campus and play the games.  It was a roaring 			success.  So this year we have expanded into</a:t>
            </a:r>
          </a:p>
          <a:p>
            <a:pPr defTabSz="914400"/>
            <a:r>
              <a:rPr lang="en-US" sz="2800" b="1" dirty="0">
                <a:solidFill>
                  <a:prstClr val="white"/>
                </a:solidFill>
                <a:effectLst>
                  <a:outerShdw blurRad="38100" dist="38100" dir="2700000" algn="tl">
                    <a:srgbClr val="000000">
                      <a:alpha val="43137"/>
                    </a:srgbClr>
                  </a:outerShdw>
                </a:effectLst>
                <a:latin typeface="Tempus Sans ITC" panose="04020404030D07020202" pitchFamily="82" charset="0"/>
              </a:rPr>
              <a:t>	</a:t>
            </a:r>
            <a:r>
              <a:rPr lang="en-US" sz="2800" b="1" dirty="0" smtClean="0">
                <a:solidFill>
                  <a:prstClr val="white"/>
                </a:solidFill>
                <a:effectLst>
                  <a:outerShdw blurRad="38100" dist="38100" dir="2700000" algn="tl">
                    <a:srgbClr val="000000">
                      <a:alpha val="43137"/>
                    </a:srgbClr>
                  </a:outerShdw>
                </a:effectLst>
                <a:latin typeface="Tempus Sans ITC" panose="04020404030D07020202" pitchFamily="82" charset="0"/>
              </a:rPr>
              <a:t>	Family Math Nights – bringing in the parents and having the students play the games with them and their students. </a:t>
            </a:r>
            <a:endParaRPr lang="en-US" sz="2800" b="1" dirty="0">
              <a:solidFill>
                <a:prstClr val="white"/>
              </a:solidFill>
              <a:effectLst>
                <a:outerShdw blurRad="38100" dist="38100" dir="2700000" algn="tl">
                  <a:srgbClr val="000000">
                    <a:alpha val="43137"/>
                  </a:srgbClr>
                </a:outerShdw>
              </a:effectLst>
              <a:latin typeface="Tempus Sans ITC" panose="04020404030D07020202" pitchFamily="82"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58865">
            <a:off x="9098242" y="261333"/>
            <a:ext cx="1897737" cy="293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13993">
            <a:off x="341092" y="3131695"/>
            <a:ext cx="2525919"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outVertical)">
                                      <p:cBhvr>
                                        <p:cTn id="19" dur="500"/>
                                        <p:tgtEl>
                                          <p:spTgt spid="6146"/>
                                        </p:tgtEl>
                                      </p:cBhvr>
                                    </p:animEffect>
                                  </p:childTnLst>
                                </p:cTn>
                              </p:par>
                            </p:childTnLst>
                          </p:cTn>
                        </p:par>
                        <p:par>
                          <p:cTn id="20" fill="hold">
                            <p:stCondLst>
                              <p:cond delay="500"/>
                            </p:stCondLst>
                            <p:childTnLst>
                              <p:par>
                                <p:cTn id="21" presetID="16" presetClass="entr" presetSubtype="42" fill="hold" nodeType="afterEffect">
                                  <p:stCondLst>
                                    <p:cond delay="300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arn(outHorizontal)">
                                      <p:cBhvr>
                                        <p:cTn id="23" dur="500"/>
                                        <p:tgtEl>
                                          <p:spTgt spid="4">
                                            <p:txEl>
                                              <p:pRg st="5" end="5"/>
                                            </p:txEl>
                                          </p:spTgt>
                                        </p:tgtEl>
                                      </p:cBhvr>
                                    </p:animEffect>
                                  </p:childTnLst>
                                </p:cTn>
                              </p:par>
                              <p:par>
                                <p:cTn id="24" presetID="16" presetClass="entr" presetSubtype="42" fill="hold" nodeType="withEffect">
                                  <p:stCondLst>
                                    <p:cond delay="300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barn(outHorizontal)">
                                      <p:cBhvr>
                                        <p:cTn id="26" dur="500"/>
                                        <p:tgtEl>
                                          <p:spTgt spid="4">
                                            <p:txEl>
                                              <p:pRg st="6" end="6"/>
                                            </p:txEl>
                                          </p:spTgt>
                                        </p:tgtEl>
                                      </p:cBhvr>
                                    </p:animEffect>
                                  </p:childTnLst>
                                </p:cTn>
                              </p:par>
                              <p:par>
                                <p:cTn id="27" presetID="16" presetClass="entr" presetSubtype="37" fill="hold" nodeType="withEffect">
                                  <p:stCondLst>
                                    <p:cond delay="3000"/>
                                  </p:stCondLst>
                                  <p:childTnLst>
                                    <p:set>
                                      <p:cBhvr>
                                        <p:cTn id="28" dur="1" fill="hold">
                                          <p:stCondLst>
                                            <p:cond delay="0"/>
                                          </p:stCondLst>
                                        </p:cTn>
                                        <p:tgtEl>
                                          <p:spTgt spid="6147"/>
                                        </p:tgtEl>
                                        <p:attrNameLst>
                                          <p:attrName>style.visibility</p:attrName>
                                        </p:attrNameLst>
                                      </p:cBhvr>
                                      <p:to>
                                        <p:strVal val="visible"/>
                                      </p:to>
                                    </p:set>
                                    <p:animEffect transition="in" filter="barn(out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415600" y="174267"/>
            <a:ext cx="11360800" cy="763600"/>
          </a:xfrm>
          <a:prstGeom prst="rect">
            <a:avLst/>
          </a:prstGeom>
        </p:spPr>
        <p:txBody>
          <a:bodyPr spcFirstLastPara="1" wrap="square" lIns="121900" tIns="121900" rIns="121900" bIns="121900" anchor="t" anchorCtr="0">
            <a:noAutofit/>
          </a:bodyPr>
          <a:lstStyle/>
          <a:p>
            <a:r>
              <a:rPr lang="en" dirty="0">
                <a:solidFill>
                  <a:schemeClr val="bg1"/>
                </a:solidFill>
              </a:rPr>
              <a:t>Derive Your Essential Concepts</a:t>
            </a:r>
            <a:endParaRPr dirty="0">
              <a:solidFill>
                <a:schemeClr val="bg1"/>
              </a:solidFill>
            </a:endParaRPr>
          </a:p>
        </p:txBody>
      </p:sp>
      <p:sp>
        <p:nvSpPr>
          <p:cNvPr id="247" name="Google Shape;247;p39"/>
          <p:cNvSpPr txBox="1">
            <a:spLocks noGrp="1"/>
          </p:cNvSpPr>
          <p:nvPr>
            <p:ph type="body" idx="1"/>
          </p:nvPr>
        </p:nvSpPr>
        <p:spPr>
          <a:xfrm>
            <a:off x="415600" y="937867"/>
            <a:ext cx="11360800" cy="4929533"/>
          </a:xfrm>
          <a:prstGeom prst="rect">
            <a:avLst/>
          </a:prstGeom>
        </p:spPr>
        <p:txBody>
          <a:bodyPr spcFirstLastPara="1" wrap="square" lIns="121900" tIns="121900" rIns="121900" bIns="121900" anchor="t" anchorCtr="0">
            <a:noAutofit/>
          </a:bodyPr>
          <a:lstStyle/>
          <a:p>
            <a:pPr marL="380990" indent="-380990"/>
            <a:r>
              <a:rPr lang="en" b="1" dirty="0">
                <a:solidFill>
                  <a:schemeClr val="bg1"/>
                </a:solidFill>
                <a:latin typeface="Arial" panose="020B0604020202020204" pitchFamily="34" charset="0"/>
                <a:cs typeface="Arial" panose="020B0604020202020204" pitchFamily="34" charset="0"/>
              </a:rPr>
              <a:t>Keep it A-G teach all the standards</a:t>
            </a:r>
            <a:endParaRPr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b="1" dirty="0">
                <a:solidFill>
                  <a:schemeClr val="bg1"/>
                </a:solidFill>
                <a:latin typeface="Arial" panose="020B0604020202020204" pitchFamily="34" charset="0"/>
                <a:cs typeface="Arial" panose="020B0604020202020204" pitchFamily="34" charset="0"/>
              </a:rPr>
              <a:t>Make a Decision about What </a:t>
            </a:r>
            <a:r>
              <a:rPr lang="en-US" b="1" dirty="0">
                <a:solidFill>
                  <a:schemeClr val="bg1"/>
                </a:solidFill>
                <a:latin typeface="Arial" panose="020B0604020202020204" pitchFamily="34" charset="0"/>
                <a:cs typeface="Arial" panose="020B0604020202020204" pitchFamily="34" charset="0"/>
              </a:rPr>
              <a:t>are </a:t>
            </a:r>
            <a:r>
              <a:rPr lang="en" b="1" dirty="0">
                <a:solidFill>
                  <a:schemeClr val="bg1"/>
                </a:solidFill>
                <a:latin typeface="Arial" panose="020B0604020202020204" pitchFamily="34" charset="0"/>
                <a:cs typeface="Arial" panose="020B0604020202020204" pitchFamily="34" charset="0"/>
              </a:rPr>
              <a:t>Essential Learning Take-Aways</a:t>
            </a:r>
            <a:endParaRPr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b="1" dirty="0">
                <a:solidFill>
                  <a:schemeClr val="bg1"/>
                </a:solidFill>
                <a:latin typeface="Arial" panose="020B0604020202020204" pitchFamily="34" charset="0"/>
                <a:cs typeface="Arial" panose="020B0604020202020204" pitchFamily="34" charset="0"/>
              </a:rPr>
              <a:t>Assess student mastery (80% </a:t>
            </a:r>
            <a:r>
              <a:rPr lang="en-US" b="1" dirty="0">
                <a:solidFill>
                  <a:schemeClr val="bg1"/>
                </a:solidFill>
                <a:latin typeface="Arial" panose="020B0604020202020204" pitchFamily="34" charset="0"/>
                <a:cs typeface="Arial" panose="020B0604020202020204" pitchFamily="34" charset="0"/>
              </a:rPr>
              <a:t>or higher) </a:t>
            </a:r>
            <a:r>
              <a:rPr lang="en" b="1" dirty="0">
                <a:solidFill>
                  <a:schemeClr val="bg1"/>
                </a:solidFill>
                <a:latin typeface="Arial" panose="020B0604020202020204" pitchFamily="34" charset="0"/>
                <a:cs typeface="Arial" panose="020B0604020202020204" pitchFamily="34" charset="0"/>
              </a:rPr>
              <a:t>of Essential Concepts </a:t>
            </a:r>
            <a:endParaRPr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b="1" dirty="0">
                <a:solidFill>
                  <a:schemeClr val="bg1"/>
                </a:solidFill>
                <a:latin typeface="Arial" panose="020B0604020202020204" pitchFamily="34" charset="0"/>
                <a:cs typeface="Arial" panose="020B0604020202020204" pitchFamily="34" charset="0"/>
              </a:rPr>
              <a:t>Use </a:t>
            </a:r>
            <a:r>
              <a:rPr lang="en-US" b="1" dirty="0">
                <a:solidFill>
                  <a:schemeClr val="bg1"/>
                </a:solidFill>
                <a:latin typeface="Arial" panose="020B0604020202020204" pitchFamily="34" charset="0"/>
                <a:cs typeface="Arial" panose="020B0604020202020204" pitchFamily="34" charset="0"/>
              </a:rPr>
              <a:t>Current </a:t>
            </a:r>
            <a:r>
              <a:rPr lang="en" b="1" dirty="0">
                <a:solidFill>
                  <a:schemeClr val="bg1"/>
                </a:solidFill>
                <a:latin typeface="Arial" panose="020B0604020202020204" pitchFamily="34" charset="0"/>
                <a:cs typeface="Arial" panose="020B0604020202020204" pitchFamily="34" charset="0"/>
              </a:rPr>
              <a:t>Research - NCTM (2018) </a:t>
            </a:r>
            <a:r>
              <a:rPr lang="en-US" b="1" dirty="0">
                <a:solidFill>
                  <a:schemeClr val="bg1"/>
                </a:solidFill>
                <a:latin typeface="Arial" panose="020B0604020202020204" pitchFamily="34" charset="0"/>
                <a:cs typeface="Arial" panose="020B0604020202020204" pitchFamily="34" charset="0"/>
              </a:rPr>
              <a:t>Like “</a:t>
            </a:r>
            <a:r>
              <a:rPr lang="en" b="1" dirty="0">
                <a:solidFill>
                  <a:schemeClr val="bg1"/>
                </a:solidFill>
                <a:latin typeface="Arial" panose="020B0604020202020204" pitchFamily="34" charset="0"/>
                <a:cs typeface="Arial" panose="020B0604020202020204" pitchFamily="34" charset="0"/>
              </a:rPr>
              <a:t>Catalyzing Change for High School”</a:t>
            </a:r>
            <a:endParaRPr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b="1" dirty="0">
                <a:solidFill>
                  <a:schemeClr val="bg1"/>
                </a:solidFill>
                <a:latin typeface="Arial" panose="020B0604020202020204" pitchFamily="34" charset="0"/>
                <a:cs typeface="Arial" panose="020B0604020202020204" pitchFamily="34" charset="0"/>
              </a:rPr>
              <a:t>Maintain rigor of mastery level for essential standards</a:t>
            </a:r>
            <a:endParaRPr b="1" dirty="0">
              <a:solidFill>
                <a:schemeClr val="bg1"/>
              </a:solidFill>
              <a:latin typeface="Arial" panose="020B0604020202020204" pitchFamily="34" charset="0"/>
              <a:cs typeface="Arial" panose="020B0604020202020204" pitchFamily="34" charset="0"/>
            </a:endParaRPr>
          </a:p>
          <a:p>
            <a:pPr marL="380990" indent="-380990">
              <a:spcBef>
                <a:spcPts val="2133"/>
              </a:spcBef>
              <a:spcAft>
                <a:spcPts val="2133"/>
              </a:spcAft>
            </a:pPr>
            <a:r>
              <a:rPr lang="en" b="1" dirty="0">
                <a:solidFill>
                  <a:schemeClr val="bg1"/>
                </a:solidFill>
                <a:latin typeface="Arial" panose="020B0604020202020204" pitchFamily="34" charset="0"/>
                <a:cs typeface="Arial" panose="020B0604020202020204" pitchFamily="34" charset="0"/>
              </a:rPr>
              <a:t>Use Project Based Learning Tasks - Cross Curricula Tasks (9 Week- Multi-Course)</a:t>
            </a:r>
            <a:endParaRPr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20273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415600" y="342900"/>
            <a:ext cx="11360800" cy="763600"/>
          </a:xfrm>
          <a:prstGeom prst="rect">
            <a:avLst/>
          </a:prstGeom>
        </p:spPr>
        <p:txBody>
          <a:bodyPr spcFirstLastPara="1" wrap="square" lIns="121900" tIns="121900" rIns="121900" bIns="121900" anchor="t" anchorCtr="0">
            <a:noAutofit/>
          </a:bodyPr>
          <a:lstStyle/>
          <a:p>
            <a:r>
              <a:rPr lang="en" dirty="0"/>
              <a:t>Orientation</a:t>
            </a:r>
            <a:endParaRPr dirty="0"/>
          </a:p>
        </p:txBody>
      </p:sp>
      <p:sp>
        <p:nvSpPr>
          <p:cNvPr id="253" name="Google Shape;253;p40"/>
          <p:cNvSpPr txBox="1">
            <a:spLocks noGrp="1"/>
          </p:cNvSpPr>
          <p:nvPr>
            <p:ph type="body" idx="1"/>
          </p:nvPr>
        </p:nvSpPr>
        <p:spPr>
          <a:xfrm>
            <a:off x="415600" y="1155633"/>
            <a:ext cx="11360800" cy="5530919"/>
          </a:xfrm>
          <a:prstGeom prst="rect">
            <a:avLst/>
          </a:prstGeom>
        </p:spPr>
        <p:txBody>
          <a:bodyPr spcFirstLastPara="1" wrap="square" lIns="121900" tIns="121900" rIns="121900" bIns="121900" anchor="t" anchorCtr="0">
            <a:noAutofit/>
          </a:bodyPr>
          <a:lstStyle/>
          <a:p>
            <a:pPr marL="0" indent="0">
              <a:buNone/>
            </a:pPr>
            <a:r>
              <a:rPr lang="en" b="1" dirty="0">
                <a:solidFill>
                  <a:schemeClr val="bg1"/>
                </a:solidFill>
                <a:latin typeface="Arial" panose="020B0604020202020204" pitchFamily="34" charset="0"/>
                <a:cs typeface="Arial" panose="020B0604020202020204" pitchFamily="34" charset="0"/>
              </a:rPr>
              <a:t>Every student requires on-boarding and an orientation to the learning materials</a:t>
            </a:r>
            <a:endParaRPr b="1" dirty="0">
              <a:solidFill>
                <a:schemeClr val="bg1"/>
              </a:solidFill>
              <a:latin typeface="Arial" panose="020B0604020202020204" pitchFamily="34" charset="0"/>
              <a:cs typeface="Arial" panose="020B0604020202020204" pitchFamily="34" charset="0"/>
            </a:endParaRPr>
          </a:p>
          <a:p>
            <a:pPr>
              <a:spcBef>
                <a:spcPts val="2133"/>
              </a:spcBef>
            </a:pPr>
            <a:r>
              <a:rPr lang="en" b="1" dirty="0">
                <a:solidFill>
                  <a:schemeClr val="bg1"/>
                </a:solidFill>
                <a:latin typeface="Arial" panose="020B0604020202020204" pitchFamily="34" charset="0"/>
                <a:cs typeface="Arial" panose="020B0604020202020204" pitchFamily="34" charset="0"/>
              </a:rPr>
              <a:t>Textbook - You must teach them everything about the text book - Don’t Assume</a:t>
            </a:r>
            <a:endParaRPr b="1" dirty="0">
              <a:solidFill>
                <a:schemeClr val="bg1"/>
              </a:solidFill>
              <a:latin typeface="Arial" panose="020B0604020202020204" pitchFamily="34" charset="0"/>
              <a:cs typeface="Arial" panose="020B0604020202020204" pitchFamily="34" charset="0"/>
            </a:endParaRPr>
          </a:p>
          <a:p>
            <a:r>
              <a:rPr lang="en" b="1" dirty="0">
                <a:solidFill>
                  <a:schemeClr val="bg1"/>
                </a:solidFill>
                <a:latin typeface="Arial" panose="020B0604020202020204" pitchFamily="34" charset="0"/>
                <a:cs typeface="Arial" panose="020B0604020202020204" pitchFamily="34" charset="0"/>
              </a:rPr>
              <a:t>Online Curriculum - You Must teach them how to use it.  That means you have to do it first and then share and document the effective learning strategies.</a:t>
            </a:r>
            <a:endParaRPr b="1" dirty="0">
              <a:solidFill>
                <a:schemeClr val="bg1"/>
              </a:solidFill>
              <a:latin typeface="Arial" panose="020B0604020202020204" pitchFamily="34" charset="0"/>
              <a:cs typeface="Arial" panose="020B0604020202020204" pitchFamily="34" charset="0"/>
            </a:endParaRPr>
          </a:p>
          <a:p>
            <a:r>
              <a:rPr lang="en" b="1" dirty="0">
                <a:solidFill>
                  <a:schemeClr val="bg1"/>
                </a:solidFill>
                <a:latin typeface="Arial" panose="020B0604020202020204" pitchFamily="34" charset="0"/>
                <a:cs typeface="Arial" panose="020B0604020202020204" pitchFamily="34" charset="0"/>
              </a:rPr>
              <a:t>Mindset Inventory - If Fixed - then Youcubed First</a:t>
            </a:r>
            <a:endParaRPr b="1" dirty="0">
              <a:solidFill>
                <a:schemeClr val="bg1"/>
              </a:solidFill>
              <a:latin typeface="Arial" panose="020B0604020202020204" pitchFamily="34" charset="0"/>
              <a:cs typeface="Arial" panose="020B0604020202020204" pitchFamily="34" charset="0"/>
            </a:endParaRPr>
          </a:p>
          <a:p>
            <a:r>
              <a:rPr lang="en" b="1" dirty="0">
                <a:solidFill>
                  <a:schemeClr val="bg1"/>
                </a:solidFill>
                <a:latin typeface="Arial" panose="020B0604020202020204" pitchFamily="34" charset="0"/>
                <a:cs typeface="Arial" panose="020B0604020202020204" pitchFamily="34" charset="0"/>
              </a:rPr>
              <a:t>Learning Style Inventory - You and the Student Must know their best way for learning.  Give feedback using their dominant learning style.</a:t>
            </a:r>
            <a:endParaRPr b="1" dirty="0">
              <a:solidFill>
                <a:schemeClr val="bg1"/>
              </a:solidFill>
              <a:latin typeface="Arial" panose="020B0604020202020204" pitchFamily="34" charset="0"/>
              <a:cs typeface="Arial" panose="020B0604020202020204" pitchFamily="34" charset="0"/>
            </a:endParaRPr>
          </a:p>
          <a:p>
            <a:r>
              <a:rPr lang="en" b="1" dirty="0">
                <a:solidFill>
                  <a:schemeClr val="bg1"/>
                </a:solidFill>
                <a:latin typeface="Arial" panose="020B0604020202020204" pitchFamily="34" charset="0"/>
                <a:cs typeface="Arial" panose="020B0604020202020204" pitchFamily="34" charset="0"/>
              </a:rPr>
              <a:t>Diagnostic Testing - 100% of students.  Set Goal for 11th Graders. Scheduled three times a year</a:t>
            </a:r>
            <a:endParaRPr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63926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t>Reading &amp; Writing</a:t>
            </a:r>
            <a:endParaRPr dirty="0"/>
          </a:p>
        </p:txBody>
      </p:sp>
      <p:sp>
        <p:nvSpPr>
          <p:cNvPr id="259" name="Google Shape;259;p4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380990" indent="-380990"/>
            <a:r>
              <a:rPr lang="en" sz="3200" b="1" dirty="0">
                <a:solidFill>
                  <a:schemeClr val="bg1"/>
                </a:solidFill>
                <a:latin typeface="Arial" panose="020B0604020202020204" pitchFamily="34" charset="0"/>
                <a:cs typeface="Arial" panose="020B0604020202020204" pitchFamily="34" charset="0"/>
              </a:rPr>
              <a:t>Every subject requires and embeds writing task</a:t>
            </a:r>
          </a:p>
          <a:p>
            <a:pPr marL="380990" indent="-380990"/>
            <a:r>
              <a:rPr lang="en" sz="3200" b="1" dirty="0">
                <a:solidFill>
                  <a:schemeClr val="bg1"/>
                </a:solidFill>
                <a:latin typeface="Arial" panose="020B0604020202020204" pitchFamily="34" charset="0"/>
                <a:cs typeface="Arial" panose="020B0604020202020204" pitchFamily="34" charset="0"/>
              </a:rPr>
              <a:t>Augmenative &amp; Expository Minimum for SBAC</a:t>
            </a:r>
            <a:endParaRPr sz="3200"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sz="3200" b="1" dirty="0">
                <a:solidFill>
                  <a:schemeClr val="bg1"/>
                </a:solidFill>
                <a:latin typeface="Arial" panose="020B0604020202020204" pitchFamily="34" charset="0"/>
                <a:cs typeface="Arial" panose="020B0604020202020204" pitchFamily="34" charset="0"/>
              </a:rPr>
              <a:t>Teach Close Reading Strategies and use Daily</a:t>
            </a:r>
            <a:endParaRPr sz="3200" b="1"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sz="3200" b="1" dirty="0">
                <a:solidFill>
                  <a:schemeClr val="bg1"/>
                </a:solidFill>
                <a:latin typeface="Arial" panose="020B0604020202020204" pitchFamily="34" charset="0"/>
                <a:cs typeface="Arial" panose="020B0604020202020204" pitchFamily="34" charset="0"/>
              </a:rPr>
              <a:t>Teach Performance Task Solving Strategies</a:t>
            </a:r>
            <a:endParaRPr sz="3200" b="1" dirty="0">
              <a:solidFill>
                <a:schemeClr val="bg1"/>
              </a:solidFill>
              <a:latin typeface="Arial" panose="020B0604020202020204" pitchFamily="34" charset="0"/>
              <a:cs typeface="Arial" panose="020B0604020202020204" pitchFamily="34" charset="0"/>
            </a:endParaRPr>
          </a:p>
          <a:p>
            <a:pPr marL="380990" indent="-380990">
              <a:spcBef>
                <a:spcPts val="2133"/>
              </a:spcBef>
              <a:spcAft>
                <a:spcPts val="2133"/>
              </a:spcAft>
            </a:pPr>
            <a:r>
              <a:rPr lang="en" sz="3200" b="1" dirty="0">
                <a:solidFill>
                  <a:schemeClr val="bg1"/>
                </a:solidFill>
                <a:latin typeface="Arial" panose="020B0604020202020204" pitchFamily="34" charset="0"/>
                <a:cs typeface="Arial" panose="020B0604020202020204" pitchFamily="34" charset="0"/>
              </a:rPr>
              <a:t>Provide Feedback to Move Learning Forward</a:t>
            </a:r>
            <a:endParaRPr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62722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0FC091-69BA-4513-B47D-476FEC5DF2F4}"/>
              </a:ext>
            </a:extLst>
          </p:cNvPr>
          <p:cNvPicPr>
            <a:picLocks noChangeAspect="1"/>
          </p:cNvPicPr>
          <p:nvPr/>
        </p:nvPicPr>
        <p:blipFill>
          <a:blip r:embed="rId4"/>
          <a:stretch>
            <a:fillRect/>
          </a:stretch>
        </p:blipFill>
        <p:spPr>
          <a:xfrm>
            <a:off x="1545203" y="279094"/>
            <a:ext cx="9101595" cy="6404473"/>
          </a:xfrm>
          <a:prstGeom prst="rect">
            <a:avLst/>
          </a:prstGeom>
        </p:spPr>
      </p:pic>
    </p:spTree>
    <p:custDataLst>
      <p:tags r:id="rId1"/>
    </p:custDataLst>
    <p:extLst>
      <p:ext uri="{BB962C8B-B14F-4D97-AF65-F5344CB8AC3E}">
        <p14:creationId xmlns:p14="http://schemas.microsoft.com/office/powerpoint/2010/main" val="1318038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Demonstration of Proficiency</a:t>
            </a:r>
            <a:endParaRPr/>
          </a:p>
        </p:txBody>
      </p:sp>
      <p:sp>
        <p:nvSpPr>
          <p:cNvPr id="265" name="Google Shape;265;p4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380990" indent="-380990"/>
            <a:r>
              <a:rPr lang="en" sz="3200" dirty="0">
                <a:solidFill>
                  <a:schemeClr val="bg1"/>
                </a:solidFill>
                <a:latin typeface="Arial" panose="020B0604020202020204" pitchFamily="34" charset="0"/>
                <a:cs typeface="Arial" panose="020B0604020202020204" pitchFamily="34" charset="0"/>
              </a:rPr>
              <a:t>Use Multiple Platforms for Learning (Learnbop, Pearson, Edmentum, Edgenuity, etc)</a:t>
            </a:r>
            <a:endParaRPr sz="3200"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sz="3200" dirty="0">
                <a:solidFill>
                  <a:schemeClr val="bg1"/>
                </a:solidFill>
                <a:latin typeface="Arial" panose="020B0604020202020204" pitchFamily="34" charset="0"/>
                <a:cs typeface="Arial" panose="020B0604020202020204" pitchFamily="34" charset="0"/>
              </a:rPr>
              <a:t>Use student voice in co-creation of assessments</a:t>
            </a:r>
            <a:endParaRPr sz="3200"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sz="3200" dirty="0">
                <a:solidFill>
                  <a:schemeClr val="bg1"/>
                </a:solidFill>
                <a:latin typeface="Arial" panose="020B0604020202020204" pitchFamily="34" charset="0"/>
                <a:cs typeface="Arial" panose="020B0604020202020204" pitchFamily="34" charset="0"/>
              </a:rPr>
              <a:t>Let students choose topics for research papers</a:t>
            </a:r>
            <a:endParaRPr sz="3200" dirty="0">
              <a:solidFill>
                <a:schemeClr val="bg1"/>
              </a:solidFill>
              <a:latin typeface="Arial" panose="020B0604020202020204" pitchFamily="34" charset="0"/>
              <a:cs typeface="Arial" panose="020B0604020202020204" pitchFamily="34" charset="0"/>
            </a:endParaRPr>
          </a:p>
          <a:p>
            <a:pPr marL="380990" indent="-380990">
              <a:spcBef>
                <a:spcPts val="2133"/>
              </a:spcBef>
            </a:pPr>
            <a:r>
              <a:rPr lang="en" sz="3200" dirty="0">
                <a:solidFill>
                  <a:schemeClr val="bg1"/>
                </a:solidFill>
                <a:latin typeface="Arial" panose="020B0604020202020204" pitchFamily="34" charset="0"/>
                <a:cs typeface="Arial" panose="020B0604020202020204" pitchFamily="34" charset="0"/>
              </a:rPr>
              <a:t>Use multiple ways to demonstrate critical thinking</a:t>
            </a:r>
            <a:endParaRPr sz="3200" dirty="0">
              <a:solidFill>
                <a:schemeClr val="bg1"/>
              </a:solidFill>
              <a:latin typeface="Arial" panose="020B0604020202020204" pitchFamily="34" charset="0"/>
              <a:cs typeface="Arial" panose="020B0604020202020204" pitchFamily="34" charset="0"/>
            </a:endParaRPr>
          </a:p>
          <a:p>
            <a:pPr marL="0" indent="0">
              <a:lnSpc>
                <a:spcPct val="100000"/>
              </a:lnSpc>
              <a:spcBef>
                <a:spcPts val="2133"/>
              </a:spcBef>
              <a:buNone/>
            </a:pPr>
            <a:endParaRPr sz="3200" dirty="0">
              <a:solidFill>
                <a:srgbClr val="000000"/>
              </a:solidFill>
              <a:latin typeface="Arial"/>
              <a:ea typeface="Arial"/>
              <a:cs typeface="Arial"/>
              <a:sym typeface="Arial"/>
            </a:endParaRPr>
          </a:p>
          <a:p>
            <a:pPr marL="0" indent="0">
              <a:lnSpc>
                <a:spcPct val="100000"/>
              </a:lnSpc>
              <a:buNone/>
            </a:pPr>
            <a:endParaRPr sz="1867" dirty="0">
              <a:solidFill>
                <a:srgbClr val="000000"/>
              </a:solidFill>
              <a:latin typeface="Arial"/>
              <a:ea typeface="Arial"/>
              <a:cs typeface="Arial"/>
              <a:sym typeface="Arial"/>
            </a:endParaRPr>
          </a:p>
          <a:p>
            <a:pPr marL="0" indent="0">
              <a:buNone/>
            </a:pPr>
            <a:endParaRPr dirty="0"/>
          </a:p>
          <a:p>
            <a:pPr marL="0" indent="0">
              <a:spcBef>
                <a:spcPts val="2133"/>
              </a:spcBef>
              <a:spcAft>
                <a:spcPts val="2133"/>
              </a:spcAft>
              <a:buNone/>
            </a:pPr>
            <a:endParaRPr dirty="0"/>
          </a:p>
        </p:txBody>
      </p:sp>
    </p:spTree>
    <p:custDataLst>
      <p:tags r:id="rId1"/>
    </p:custDataLst>
    <p:extLst>
      <p:ext uri="{BB962C8B-B14F-4D97-AF65-F5344CB8AC3E}">
        <p14:creationId xmlns:p14="http://schemas.microsoft.com/office/powerpoint/2010/main" val="652951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Technology Integration and Use</a:t>
            </a:r>
            <a:endParaRPr/>
          </a:p>
        </p:txBody>
      </p:sp>
      <p:sp>
        <p:nvSpPr>
          <p:cNvPr id="271" name="Google Shape;271;p4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ICA/IPT Testing </a:t>
            </a:r>
            <a:endParaRPr sz="3200" dirty="0">
              <a:solidFill>
                <a:srgbClr val="000000"/>
              </a:solidFill>
              <a:latin typeface="Arial"/>
              <a:ea typeface="Arial"/>
              <a:cs typeface="Arial"/>
              <a:sym typeface="Arial"/>
            </a:endParaRPr>
          </a:p>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IAB for Correcting Deficiencies</a:t>
            </a:r>
            <a:endParaRPr sz="3200" dirty="0">
              <a:solidFill>
                <a:srgbClr val="000000"/>
              </a:solidFill>
              <a:latin typeface="Arial"/>
              <a:ea typeface="Arial"/>
              <a:cs typeface="Arial"/>
              <a:sym typeface="Arial"/>
            </a:endParaRPr>
          </a:p>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Digital Library Resources</a:t>
            </a:r>
            <a:endParaRPr sz="3200" dirty="0">
              <a:solidFill>
                <a:srgbClr val="000000"/>
              </a:solidFill>
              <a:latin typeface="Arial"/>
              <a:ea typeface="Arial"/>
              <a:cs typeface="Arial"/>
              <a:sym typeface="Arial"/>
            </a:endParaRPr>
          </a:p>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Practice and Training Tests</a:t>
            </a:r>
            <a:endParaRPr sz="3200" dirty="0">
              <a:solidFill>
                <a:srgbClr val="000000"/>
              </a:solidFill>
              <a:latin typeface="Arial"/>
              <a:ea typeface="Arial"/>
              <a:cs typeface="Arial"/>
              <a:sym typeface="Arial"/>
            </a:endParaRPr>
          </a:p>
          <a:p>
            <a:pPr indent="-507987">
              <a:lnSpc>
                <a:spcPct val="100000"/>
              </a:lnSpc>
              <a:buClr>
                <a:srgbClr val="000000"/>
              </a:buClr>
              <a:buSzPts val="2400"/>
              <a:buFont typeface="Arial"/>
              <a:buChar char="●"/>
            </a:pPr>
            <a:r>
              <a:rPr lang="en" sz="3200" dirty="0">
                <a:solidFill>
                  <a:srgbClr val="000000"/>
                </a:solidFill>
                <a:latin typeface="Arial"/>
                <a:ea typeface="Arial"/>
                <a:cs typeface="Arial"/>
                <a:sym typeface="Arial"/>
              </a:rPr>
              <a:t>Use of Desmos Calculator and Tasks</a:t>
            </a:r>
            <a:endParaRPr sz="3200"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2644532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442D9-D178-49CA-9AEC-1E1841ACF808}"/>
              </a:ext>
            </a:extLst>
          </p:cNvPr>
          <p:cNvSpPr>
            <a:spLocks noGrp="1"/>
          </p:cNvSpPr>
          <p:nvPr>
            <p:ph type="title"/>
          </p:nvPr>
        </p:nvSpPr>
        <p:spPr/>
        <p:txBody>
          <a:bodyPr/>
          <a:lstStyle/>
          <a:p>
            <a:r>
              <a:rPr lang="en-US" dirty="0"/>
              <a:t>Schedule on School Calendar</a:t>
            </a:r>
          </a:p>
        </p:txBody>
      </p:sp>
      <p:sp>
        <p:nvSpPr>
          <p:cNvPr id="3" name="Text Placeholder 2">
            <a:extLst>
              <a:ext uri="{FF2B5EF4-FFF2-40B4-BE49-F238E27FC236}">
                <a16:creationId xmlns:a16="http://schemas.microsoft.com/office/drawing/2014/main" xmlns="" id="{A1F878EC-B74F-4551-99C8-5468DBDFA0D2}"/>
              </a:ext>
            </a:extLst>
          </p:cNvPr>
          <p:cNvSpPr>
            <a:spLocks noGrp="1"/>
          </p:cNvSpPr>
          <p:nvPr>
            <p:ph type="body" idx="1"/>
          </p:nvPr>
        </p:nvSpPr>
        <p:spPr/>
        <p:txBody>
          <a:bodyPr/>
          <a:lstStyle/>
          <a:p>
            <a:r>
              <a:rPr lang="en-US" sz="2400" b="1" dirty="0">
                <a:solidFill>
                  <a:schemeClr val="bg1"/>
                </a:solidFill>
              </a:rPr>
              <a:t>Make PLC Time a Reality – Put It on the School Calendar</a:t>
            </a:r>
          </a:p>
          <a:p>
            <a:r>
              <a:rPr lang="en-US" sz="2400" b="1" dirty="0">
                <a:solidFill>
                  <a:schemeClr val="bg1"/>
                </a:solidFill>
              </a:rPr>
              <a:t>Put ICA/IAB on the School Calendar</a:t>
            </a:r>
          </a:p>
          <a:p>
            <a:r>
              <a:rPr lang="en-US" sz="2400" b="1" dirty="0">
                <a:solidFill>
                  <a:schemeClr val="bg1"/>
                </a:solidFill>
              </a:rPr>
              <a:t>Put Performance Tasks on the Calendar (3-4 Times a year)</a:t>
            </a:r>
          </a:p>
          <a:p>
            <a:r>
              <a:rPr lang="en-US" sz="2400" b="1" dirty="0">
                <a:solidFill>
                  <a:schemeClr val="bg1"/>
                </a:solidFill>
              </a:rPr>
              <a:t>Schedule Diagnostic Testing (3-4 Times a Year)</a:t>
            </a:r>
          </a:p>
          <a:p>
            <a:r>
              <a:rPr lang="en-US" sz="2400" b="1" dirty="0">
                <a:solidFill>
                  <a:schemeClr val="bg1"/>
                </a:solidFill>
              </a:rPr>
              <a:t>Schedule Cross-Curricula School Wide Project (9 Week Quarter)</a:t>
            </a:r>
          </a:p>
          <a:p>
            <a:endParaRPr lang="en-US" sz="2400" b="1" dirty="0">
              <a:solidFill>
                <a:schemeClr val="bg1"/>
              </a:solidFill>
            </a:endParaRPr>
          </a:p>
        </p:txBody>
      </p:sp>
    </p:spTree>
    <p:custDataLst>
      <p:tags r:id="rId1"/>
    </p:custDataLst>
    <p:extLst>
      <p:ext uri="{BB962C8B-B14F-4D97-AF65-F5344CB8AC3E}">
        <p14:creationId xmlns:p14="http://schemas.microsoft.com/office/powerpoint/2010/main" val="1194688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1379" y="501849"/>
            <a:ext cx="11217441" cy="1456267"/>
          </a:xfrm>
        </p:spPr>
        <p:txBody>
          <a:bodyPr/>
          <a:lstStyle/>
          <a:p>
            <a:pPr algn="ctr"/>
            <a:r>
              <a:rPr lang="en-US" dirty="0" smtClean="0">
                <a:solidFill>
                  <a:srgbClr val="FFFF00"/>
                </a:solidFill>
                <a:latin typeface="Euphemia" panose="020B0503040102020104" pitchFamily="34" charset="0"/>
              </a:rPr>
              <a:t>Can your students explain what they are doing?</a:t>
            </a:r>
            <a:endParaRPr lang="en-US" dirty="0">
              <a:solidFill>
                <a:srgbClr val="FFFF00"/>
              </a:solidFill>
              <a:latin typeface="Euphemia" panose="020B0503040102020104" pitchFamily="34" charset="0"/>
            </a:endParaRPr>
          </a:p>
        </p:txBody>
      </p:sp>
      <p:sp>
        <p:nvSpPr>
          <p:cNvPr id="3" name="Content Placeholder 2"/>
          <p:cNvSpPr>
            <a:spLocks noGrp="1"/>
          </p:cNvSpPr>
          <p:nvPr>
            <p:ph idx="1"/>
          </p:nvPr>
        </p:nvSpPr>
        <p:spPr>
          <a:xfrm>
            <a:off x="1199369" y="1576453"/>
            <a:ext cx="10394707" cy="3311189"/>
          </a:xfrm>
          <a:prstGeom prst="rect">
            <a:avLst/>
          </a:prstGeom>
        </p:spPr>
        <p:txBody>
          <a:bodyPr>
            <a:normAutofit/>
          </a:bodyPr>
          <a:lstStyle/>
          <a:p>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Dr. Smith uses ‘This </a:t>
            </a:r>
            <a:r>
              <a:rPr lang="en-US" sz="3600" b="1" dirty="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D</a:t>
            </a:r>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ay in </a:t>
            </a:r>
            <a:r>
              <a:rPr lang="en-US" sz="3600" b="1" dirty="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H</a:t>
            </a:r>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istory’– </a:t>
            </a:r>
          </a:p>
          <a:p>
            <a:pPr marL="0" indent="0">
              <a:buNone/>
            </a:pPr>
            <a:r>
              <a:rPr lang="en-US" sz="3600" b="1" dirty="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	</a:t>
            </a:r>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				daily exposure </a:t>
            </a:r>
            <a:r>
              <a:rPr lang="en-US" sz="20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(Mary Carr T2T)</a:t>
            </a:r>
          </a:p>
          <a:p>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Close reading strategies  </a:t>
            </a:r>
            <a:r>
              <a:rPr lang="en-US" sz="20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(Fisher &amp; Frey, 2014)</a:t>
            </a:r>
            <a:endPar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endParaRPr>
          </a:p>
          <a:p>
            <a:r>
              <a:rPr lang="en-US" sz="3600" b="1" dirty="0" smtClean="0">
                <a:effectLst>
                  <a:outerShdw blurRad="38100" dist="38100" dir="2700000" algn="tl">
                    <a:srgbClr val="000000">
                      <a:alpha val="43137"/>
                    </a:srgbClr>
                  </a:outerShdw>
                </a:effectLst>
                <a:latin typeface="Tempus Sans ITC" panose="04020404030D07020202" pitchFamily="82" charset="0"/>
                <a:cs typeface="Arial" panose="020B0604020202020204" pitchFamily="34" charset="0"/>
              </a:rPr>
              <a:t>Includes Daily Reading &amp; Literacy Focus</a:t>
            </a:r>
          </a:p>
        </p:txBody>
      </p:sp>
      <p:sp>
        <p:nvSpPr>
          <p:cNvPr id="4" name="TextBox 3"/>
          <p:cNvSpPr txBox="1"/>
          <p:nvPr/>
        </p:nvSpPr>
        <p:spPr>
          <a:xfrm>
            <a:off x="700000" y="2176308"/>
            <a:ext cx="10560200" cy="2554545"/>
          </a:xfrm>
          <a:prstGeom prst="rect">
            <a:avLst/>
          </a:prstGeom>
          <a:noFill/>
        </p:spPr>
        <p:txBody>
          <a:bodyPr wrap="square" rtlCol="0">
            <a:spAutoFit/>
          </a:bodyPr>
          <a:lstStyle/>
          <a:p>
            <a:pPr algn="ctr" defTabSz="914400"/>
            <a:r>
              <a:rPr lang="en-US" sz="3200" dirty="0" smtClean="0">
                <a:solidFill>
                  <a:prstClr val="white"/>
                </a:solidFill>
                <a:latin typeface="OCR A Extended" panose="02010509020102010303" pitchFamily="50" charset="0"/>
              </a:rPr>
              <a:t>A main focus for the last few years </a:t>
            </a:r>
          </a:p>
          <a:p>
            <a:pPr algn="ctr" defTabSz="914400"/>
            <a:r>
              <a:rPr lang="en-US" sz="3200" dirty="0" smtClean="0">
                <a:solidFill>
                  <a:prstClr val="white"/>
                </a:solidFill>
                <a:latin typeface="OCR A Extended" panose="02010509020102010303" pitchFamily="50" charset="0"/>
              </a:rPr>
              <a:t>has been having the students show reasoning and knowledge by writing. </a:t>
            </a:r>
          </a:p>
          <a:p>
            <a:pPr algn="ctr" defTabSz="914400"/>
            <a:r>
              <a:rPr lang="en-US" sz="3200" dirty="0" smtClean="0">
                <a:solidFill>
                  <a:prstClr val="white"/>
                </a:solidFill>
                <a:latin typeface="OCR A Extended" panose="02010509020102010303" pitchFamily="50" charset="0"/>
              </a:rPr>
              <a:t>We do that by using a variety of resources and strategies such as</a:t>
            </a:r>
            <a:endParaRPr lang="en-US" sz="3200" dirty="0">
              <a:solidFill>
                <a:prstClr val="white"/>
              </a:solidFill>
              <a:latin typeface="OCR A Extended" panose="02010509020102010303" pitchFamily="50" charset="0"/>
            </a:endParaRPr>
          </a:p>
        </p:txBody>
      </p:sp>
    </p:spTree>
    <p:custDataLst>
      <p:tags r:id="rId1"/>
    </p:custDataLst>
    <p:extLst>
      <p:ext uri="{BB962C8B-B14F-4D97-AF65-F5344CB8AC3E}">
        <p14:creationId xmlns:p14="http://schemas.microsoft.com/office/powerpoint/2010/main" val="304059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6" presetClass="exit" presetSubtype="37" fill="hold" nodeType="withEffect">
                                  <p:stCondLst>
                                    <p:cond delay="0"/>
                                  </p:stCondLst>
                                  <p:childTnLst>
                                    <p:animEffect transition="out" filter="barn(outVertical)">
                                      <p:cBhvr>
                                        <p:cTn id="9" dur="500"/>
                                        <p:tgtEl>
                                          <p:spTgt spid="4">
                                            <p:txEl>
                                              <p:pRg st="1" end="1"/>
                                            </p:txEl>
                                          </p:spTgt>
                                        </p:tgtEl>
                                      </p:cBhvr>
                                    </p:animEffect>
                                    <p:set>
                                      <p:cBhvr>
                                        <p:cTn id="10" dur="1" fill="hold">
                                          <p:stCondLst>
                                            <p:cond delay="499"/>
                                          </p:stCondLst>
                                        </p:cTn>
                                        <p:tgtEl>
                                          <p:spTgt spid="4">
                                            <p:txEl>
                                              <p:pRg st="1" end="1"/>
                                            </p:txEl>
                                          </p:spTgt>
                                        </p:tgtEl>
                                        <p:attrNameLst>
                                          <p:attrName>style.visibility</p:attrName>
                                        </p:attrNameLst>
                                      </p:cBhvr>
                                      <p:to>
                                        <p:strVal val="hidden"/>
                                      </p:to>
                                    </p:set>
                                  </p:childTnLst>
                                </p:cTn>
                              </p:par>
                              <p:par>
                                <p:cTn id="11" presetID="16" presetClass="exit" presetSubtype="37" fill="hold" nodeType="withEffect">
                                  <p:stCondLst>
                                    <p:cond delay="0"/>
                                  </p:stCondLst>
                                  <p:childTnLst>
                                    <p:animEffect transition="out" filter="barn(outVertical)">
                                      <p:cBhvr>
                                        <p:cTn id="12" dur="500"/>
                                        <p:tgtEl>
                                          <p:spTgt spid="4">
                                            <p:txEl>
                                              <p:pRg st="2" end="2"/>
                                            </p:txEl>
                                          </p:spTgt>
                                        </p:tgtEl>
                                      </p:cBhvr>
                                    </p:animEffect>
                                    <p:set>
                                      <p:cBhvr>
                                        <p:cTn id="13" dur="1" fill="hold">
                                          <p:stCondLst>
                                            <p:cond delay="499"/>
                                          </p:stCondLst>
                                        </p:cTn>
                                        <p:tgtEl>
                                          <p:spTgt spid="4">
                                            <p:txEl>
                                              <p:pRg st="2" end="2"/>
                                            </p:txEl>
                                          </p:spTgt>
                                        </p:tgtEl>
                                        <p:attrNameLst>
                                          <p:attrName>style.visibility</p:attrName>
                                        </p:attrNameLst>
                                      </p:cBhvr>
                                      <p:to>
                                        <p:strVal val="hidden"/>
                                      </p:to>
                                    </p:set>
                                  </p:childTnLst>
                                </p:cTn>
                              </p:par>
                            </p:childTnLst>
                          </p:cTn>
                        </p:par>
                        <p:par>
                          <p:cTn id="14" fill="hold">
                            <p:stCondLst>
                              <p:cond delay="500"/>
                            </p:stCondLst>
                            <p:childTnLst>
                              <p:par>
                                <p:cTn id="15" presetID="56" presetClass="entr" presetSubtype="0" fill="hold" nodeType="after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by="(-#ppt_w*2)" calcmode="lin" valueType="num">
                                      <p:cBhvr rctx="PPT">
                                        <p:cTn id="17" dur="625" autoRev="1" fill="hold">
                                          <p:stCondLst>
                                            <p:cond delay="0"/>
                                          </p:stCondLst>
                                        </p:cTn>
                                        <p:tgtEl>
                                          <p:spTgt spid="3">
                                            <p:txEl>
                                              <p:pRg st="0" end="0"/>
                                            </p:txEl>
                                          </p:spTgt>
                                        </p:tgtEl>
                                        <p:attrNameLst>
                                          <p:attrName>ppt_w</p:attrName>
                                        </p:attrNameLst>
                                      </p:cBhvr>
                                    </p:anim>
                                    <p:anim by="(#ppt_w*0.50)" calcmode="lin" valueType="num">
                                      <p:cBhvr>
                                        <p:cTn id="18" dur="625" decel="50000" autoRev="1" fill="hold">
                                          <p:stCondLst>
                                            <p:cond delay="0"/>
                                          </p:stCondLst>
                                        </p:cTn>
                                        <p:tgtEl>
                                          <p:spTgt spid="3">
                                            <p:txEl>
                                              <p:pRg st="0" end="0"/>
                                            </p:txEl>
                                          </p:spTgt>
                                        </p:tgtEl>
                                        <p:attrNameLst>
                                          <p:attrName>ppt_x</p:attrName>
                                        </p:attrNameLst>
                                      </p:cBhvr>
                                    </p:anim>
                                    <p:anim from="(-#ppt_h/2)" to="(#ppt_y)" calcmode="lin" valueType="num">
                                      <p:cBhvr>
                                        <p:cTn id="19" dur="1250" fill="hold">
                                          <p:stCondLst>
                                            <p:cond delay="0"/>
                                          </p:stCondLst>
                                        </p:cTn>
                                        <p:tgtEl>
                                          <p:spTgt spid="3">
                                            <p:txEl>
                                              <p:pRg st="0" end="0"/>
                                            </p:txEl>
                                          </p:spTgt>
                                        </p:tgtEl>
                                        <p:attrNameLst>
                                          <p:attrName>ppt_y</p:attrName>
                                        </p:attrNameLst>
                                      </p:cBhvr>
                                    </p:anim>
                                    <p:animRot by="21600000">
                                      <p:cBhvr>
                                        <p:cTn id="20" dur="1250" fill="hold">
                                          <p:stCondLst>
                                            <p:cond delay="0"/>
                                          </p:stCondLst>
                                        </p:cTn>
                                        <p:tgtEl>
                                          <p:spTgt spid="3">
                                            <p:txEl>
                                              <p:pRg st="0" end="0"/>
                                            </p:txEl>
                                          </p:spTgt>
                                        </p:tgtEl>
                                        <p:attrNameLst>
                                          <p:attrName>r</p:attrName>
                                        </p:attrNameLst>
                                      </p:cBhvr>
                                    </p:animRot>
                                  </p:childTnLst>
                                </p:cTn>
                              </p:par>
                              <p:par>
                                <p:cTn id="21" presetID="56" presetClass="entr" presetSubtype="0" fill="hold" nodeType="withEffect">
                                  <p:stCondLst>
                                    <p:cond delay="0"/>
                                  </p:stCondLst>
                                  <p:iterate type="lt">
                                    <p:tmPct val="10000"/>
                                  </p:iterate>
                                  <p:childTnLst>
                                    <p:set>
                                      <p:cBhvr>
                                        <p:cTn id="22" dur="1" fill="hold">
                                          <p:stCondLst>
                                            <p:cond delay="0"/>
                                          </p:stCondLst>
                                        </p:cTn>
                                        <p:tgtEl>
                                          <p:spTgt spid="3">
                                            <p:txEl>
                                              <p:pRg st="1" end="1"/>
                                            </p:txEl>
                                          </p:spTgt>
                                        </p:tgtEl>
                                        <p:attrNameLst>
                                          <p:attrName>style.visibility</p:attrName>
                                        </p:attrNameLst>
                                      </p:cBhvr>
                                      <p:to>
                                        <p:strVal val="visible"/>
                                      </p:to>
                                    </p:set>
                                    <p:anim by="(-#ppt_w*2)" calcmode="lin" valueType="num">
                                      <p:cBhvr rctx="PPT">
                                        <p:cTn id="23" dur="625" autoRev="1" fill="hold">
                                          <p:stCondLst>
                                            <p:cond delay="0"/>
                                          </p:stCondLst>
                                        </p:cTn>
                                        <p:tgtEl>
                                          <p:spTgt spid="3">
                                            <p:txEl>
                                              <p:pRg st="1" end="1"/>
                                            </p:txEl>
                                          </p:spTgt>
                                        </p:tgtEl>
                                        <p:attrNameLst>
                                          <p:attrName>ppt_w</p:attrName>
                                        </p:attrNameLst>
                                      </p:cBhvr>
                                    </p:anim>
                                    <p:anim by="(#ppt_w*0.50)" calcmode="lin" valueType="num">
                                      <p:cBhvr>
                                        <p:cTn id="24" dur="625" decel="50000" autoRev="1" fill="hold">
                                          <p:stCondLst>
                                            <p:cond delay="0"/>
                                          </p:stCondLst>
                                        </p:cTn>
                                        <p:tgtEl>
                                          <p:spTgt spid="3">
                                            <p:txEl>
                                              <p:pRg st="1" end="1"/>
                                            </p:txEl>
                                          </p:spTgt>
                                        </p:tgtEl>
                                        <p:attrNameLst>
                                          <p:attrName>ppt_x</p:attrName>
                                        </p:attrNameLst>
                                      </p:cBhvr>
                                    </p:anim>
                                    <p:anim from="(-#ppt_h/2)" to="(#ppt_y)" calcmode="lin" valueType="num">
                                      <p:cBhvr>
                                        <p:cTn id="25" dur="1250" fill="hold">
                                          <p:stCondLst>
                                            <p:cond delay="0"/>
                                          </p:stCondLst>
                                        </p:cTn>
                                        <p:tgtEl>
                                          <p:spTgt spid="3">
                                            <p:txEl>
                                              <p:pRg st="1" end="1"/>
                                            </p:txEl>
                                          </p:spTgt>
                                        </p:tgtEl>
                                        <p:attrNameLst>
                                          <p:attrName>ppt_y</p:attrName>
                                        </p:attrNameLst>
                                      </p:cBhvr>
                                    </p:anim>
                                    <p:animRot by="21600000">
                                      <p:cBhvr>
                                        <p:cTn id="26" dur="1250" fill="hold">
                                          <p:stCondLst>
                                            <p:cond delay="0"/>
                                          </p:stCondLst>
                                        </p:cTn>
                                        <p:tgtEl>
                                          <p:spTgt spid="3">
                                            <p:txEl>
                                              <p:pRg st="1" end="1"/>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3">
                                            <p:txEl>
                                              <p:pRg st="2" end="2"/>
                                            </p:txEl>
                                          </p:spTgt>
                                        </p:tgtEl>
                                        <p:attrNameLst>
                                          <p:attrName>style.visibility</p:attrName>
                                        </p:attrNameLst>
                                      </p:cBhvr>
                                      <p:to>
                                        <p:strVal val="visible"/>
                                      </p:to>
                                    </p:set>
                                    <p:anim by="(-#ppt_w*2)" calcmode="lin" valueType="num">
                                      <p:cBhvr rctx="PPT">
                                        <p:cTn id="31" dur="625" autoRev="1" fill="hold">
                                          <p:stCondLst>
                                            <p:cond delay="0"/>
                                          </p:stCondLst>
                                        </p:cTn>
                                        <p:tgtEl>
                                          <p:spTgt spid="3">
                                            <p:txEl>
                                              <p:pRg st="2" end="2"/>
                                            </p:txEl>
                                          </p:spTgt>
                                        </p:tgtEl>
                                        <p:attrNameLst>
                                          <p:attrName>ppt_w</p:attrName>
                                        </p:attrNameLst>
                                      </p:cBhvr>
                                    </p:anim>
                                    <p:anim by="(#ppt_w*0.50)" calcmode="lin" valueType="num">
                                      <p:cBhvr>
                                        <p:cTn id="32" dur="625" decel="50000" autoRev="1" fill="hold">
                                          <p:stCondLst>
                                            <p:cond delay="0"/>
                                          </p:stCondLst>
                                        </p:cTn>
                                        <p:tgtEl>
                                          <p:spTgt spid="3">
                                            <p:txEl>
                                              <p:pRg st="2" end="2"/>
                                            </p:txEl>
                                          </p:spTgt>
                                        </p:tgtEl>
                                        <p:attrNameLst>
                                          <p:attrName>ppt_x</p:attrName>
                                        </p:attrNameLst>
                                      </p:cBhvr>
                                    </p:anim>
                                    <p:anim from="(-#ppt_h/2)" to="(#ppt_y)" calcmode="lin" valueType="num">
                                      <p:cBhvr>
                                        <p:cTn id="33" dur="1250" fill="hold">
                                          <p:stCondLst>
                                            <p:cond delay="0"/>
                                          </p:stCondLst>
                                        </p:cTn>
                                        <p:tgtEl>
                                          <p:spTgt spid="3">
                                            <p:txEl>
                                              <p:pRg st="2" end="2"/>
                                            </p:txEl>
                                          </p:spTgt>
                                        </p:tgtEl>
                                        <p:attrNameLst>
                                          <p:attrName>ppt_y</p:attrName>
                                        </p:attrNameLst>
                                      </p:cBhvr>
                                    </p:anim>
                                    <p:animRot by="21600000">
                                      <p:cBhvr>
                                        <p:cTn id="34" dur="1250" fill="hold">
                                          <p:stCondLst>
                                            <p:cond delay="0"/>
                                          </p:stCondLst>
                                        </p:cTn>
                                        <p:tgtEl>
                                          <p:spTgt spid="3">
                                            <p:txEl>
                                              <p:pRg st="2" end="2"/>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3">
                                            <p:txEl>
                                              <p:pRg st="3" end="3"/>
                                            </p:txEl>
                                          </p:spTgt>
                                        </p:tgtEl>
                                        <p:attrNameLst>
                                          <p:attrName>style.visibility</p:attrName>
                                        </p:attrNameLst>
                                      </p:cBhvr>
                                      <p:to>
                                        <p:strVal val="visible"/>
                                      </p:to>
                                    </p:set>
                                    <p:anim by="(-#ppt_w*2)" calcmode="lin" valueType="num">
                                      <p:cBhvr rctx="PPT">
                                        <p:cTn id="39" dur="625" autoRev="1" fill="hold">
                                          <p:stCondLst>
                                            <p:cond delay="0"/>
                                          </p:stCondLst>
                                        </p:cTn>
                                        <p:tgtEl>
                                          <p:spTgt spid="3">
                                            <p:txEl>
                                              <p:pRg st="3" end="3"/>
                                            </p:txEl>
                                          </p:spTgt>
                                        </p:tgtEl>
                                        <p:attrNameLst>
                                          <p:attrName>ppt_w</p:attrName>
                                        </p:attrNameLst>
                                      </p:cBhvr>
                                    </p:anim>
                                    <p:anim by="(#ppt_w*0.50)" calcmode="lin" valueType="num">
                                      <p:cBhvr>
                                        <p:cTn id="40" dur="625" decel="50000" autoRev="1" fill="hold">
                                          <p:stCondLst>
                                            <p:cond delay="0"/>
                                          </p:stCondLst>
                                        </p:cTn>
                                        <p:tgtEl>
                                          <p:spTgt spid="3">
                                            <p:txEl>
                                              <p:pRg st="3" end="3"/>
                                            </p:txEl>
                                          </p:spTgt>
                                        </p:tgtEl>
                                        <p:attrNameLst>
                                          <p:attrName>ppt_x</p:attrName>
                                        </p:attrNameLst>
                                      </p:cBhvr>
                                    </p:anim>
                                    <p:anim from="(-#ppt_h/2)" to="(#ppt_y)" calcmode="lin" valueType="num">
                                      <p:cBhvr>
                                        <p:cTn id="41" dur="1250" fill="hold">
                                          <p:stCondLst>
                                            <p:cond delay="0"/>
                                          </p:stCondLst>
                                        </p:cTn>
                                        <p:tgtEl>
                                          <p:spTgt spid="3">
                                            <p:txEl>
                                              <p:pRg st="3" end="3"/>
                                            </p:txEl>
                                          </p:spTgt>
                                        </p:tgtEl>
                                        <p:attrNameLst>
                                          <p:attrName>ppt_y</p:attrName>
                                        </p:attrNameLst>
                                      </p:cBhvr>
                                    </p:anim>
                                    <p:animRot by="21600000">
                                      <p:cBhvr>
                                        <p:cTn id="42" dur="1250" fill="hold">
                                          <p:stCondLst>
                                            <p:cond delay="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0128" y="296756"/>
            <a:ext cx="8750461" cy="6063198"/>
          </a:xfrm>
          <a:prstGeom prst="rect">
            <a:avLst/>
          </a:prstGeom>
        </p:spPr>
        <p:txBody>
          <a:bodyPr wrap="square">
            <a:spAutoFit/>
          </a:bodyPr>
          <a:lstStyle/>
          <a:p>
            <a:pPr defTabSz="914400"/>
            <a:r>
              <a:rPr lang="en-US" sz="3600" b="1" dirty="0">
                <a:solidFill>
                  <a:srgbClr val="C00000"/>
                </a:solidFill>
                <a:effectLst>
                  <a:outerShdw blurRad="38100" dist="38100" dir="2700000" algn="tl">
                    <a:srgbClr val="000000">
                      <a:alpha val="43137"/>
                    </a:srgbClr>
                  </a:outerShdw>
                </a:effectLst>
                <a:latin typeface="Garamond" panose="02020404030301010803" pitchFamily="18" charset="0"/>
              </a:rPr>
              <a:t>MVHS Math Close Reading </a:t>
            </a:r>
            <a:r>
              <a:rPr lang="en-US" sz="3600" b="1" dirty="0" smtClean="0">
                <a:solidFill>
                  <a:srgbClr val="C00000"/>
                </a:solidFill>
                <a:effectLst>
                  <a:outerShdw blurRad="38100" dist="38100" dir="2700000" algn="tl">
                    <a:srgbClr val="000000">
                      <a:alpha val="43137"/>
                    </a:srgbClr>
                  </a:outerShdw>
                </a:effectLst>
                <a:latin typeface="Garamond" panose="02020404030301010803" pitchFamily="18" charset="0"/>
              </a:rPr>
              <a:t>Strategy</a:t>
            </a:r>
            <a:endParaRPr lang="en-US" sz="3600" dirty="0">
              <a:solidFill>
                <a:srgbClr val="C00000"/>
              </a:solidFill>
              <a:effectLst>
                <a:outerShdw blurRad="38100" dist="38100" dir="2700000" algn="tl">
                  <a:srgbClr val="000000">
                    <a:alpha val="43137"/>
                  </a:srgbClr>
                </a:outerShdw>
              </a:effectLst>
              <a:latin typeface="Garamond" panose="02020404030301010803" pitchFamily="18" charset="0"/>
            </a:endParaRP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Read it Silently</a:t>
            </a: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Read It Once Again (</a:t>
            </a:r>
            <a:r>
              <a:rPr lang="en-US" sz="3200" b="1" dirty="0" smtClean="0">
                <a:solidFill>
                  <a:schemeClr val="accent6"/>
                </a:solidFill>
                <a:effectLst>
                  <a:outerShdw blurRad="38100" dist="38100" dir="2700000" algn="tl">
                    <a:srgbClr val="000000">
                      <a:alpha val="43137"/>
                    </a:srgbClr>
                  </a:outerShdw>
                </a:effectLst>
              </a:rPr>
              <a:t>Out loud </a:t>
            </a:r>
            <a:r>
              <a:rPr lang="en-US" sz="3200" b="1" dirty="0">
                <a:solidFill>
                  <a:schemeClr val="accent6"/>
                </a:solidFill>
                <a:effectLst>
                  <a:outerShdw blurRad="38100" dist="38100" dir="2700000" algn="tl">
                    <a:srgbClr val="000000">
                      <a:alpha val="43137"/>
                    </a:srgbClr>
                  </a:outerShdw>
                </a:effectLst>
              </a:rPr>
              <a:t>if necessary)</a:t>
            </a: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Number Every Line</a:t>
            </a: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Underline what’s important</a:t>
            </a: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Circle Every </a:t>
            </a:r>
            <a:r>
              <a:rPr lang="en-US" sz="3200" b="1" dirty="0" smtClean="0">
                <a:solidFill>
                  <a:schemeClr val="accent6"/>
                </a:solidFill>
                <a:effectLst>
                  <a:outerShdw blurRad="38100" dist="38100" dir="2700000" algn="tl">
                    <a:srgbClr val="000000">
                      <a:alpha val="43137"/>
                    </a:srgbClr>
                  </a:outerShdw>
                </a:effectLst>
              </a:rPr>
              <a:t>Number (Words about Math)</a:t>
            </a:r>
            <a:endParaRPr lang="en-US" sz="3200" b="1" dirty="0">
              <a:solidFill>
                <a:schemeClr val="accent6"/>
              </a:solidFill>
              <a:effectLst>
                <a:outerShdw blurRad="38100" dist="38100" dir="2700000" algn="tl">
                  <a:srgbClr val="000000">
                    <a:alpha val="43137"/>
                  </a:srgbClr>
                </a:outerShdw>
              </a:effectLst>
            </a:endParaRPr>
          </a:p>
          <a:p>
            <a:pPr marL="609585" indent="-304792" defTabSz="914400">
              <a:buClr>
                <a:srgbClr val="1155CC"/>
              </a:buClr>
              <a:buFontTx/>
              <a:buChar char="●"/>
            </a:pPr>
            <a:r>
              <a:rPr lang="en-US" sz="3200" b="1" dirty="0">
                <a:solidFill>
                  <a:schemeClr val="accent6"/>
                </a:solidFill>
                <a:effectLst>
                  <a:outerShdw blurRad="38100" dist="38100" dir="2700000" algn="tl">
                    <a:srgbClr val="000000">
                      <a:alpha val="43137"/>
                    </a:srgbClr>
                  </a:outerShdw>
                </a:effectLst>
              </a:rPr>
              <a:t>Ask yourself what is this </a:t>
            </a:r>
            <a:r>
              <a:rPr lang="en-US" sz="3200" b="1" dirty="0" smtClean="0">
                <a:solidFill>
                  <a:schemeClr val="accent6"/>
                </a:solidFill>
                <a:effectLst>
                  <a:outerShdw blurRad="38100" dist="38100" dir="2700000" algn="tl">
                    <a:srgbClr val="000000">
                      <a:alpha val="43137"/>
                    </a:srgbClr>
                  </a:outerShdw>
                </a:effectLst>
              </a:rPr>
              <a:t>about </a:t>
            </a:r>
            <a:r>
              <a:rPr lang="en-US" sz="3200" b="1" dirty="0">
                <a:solidFill>
                  <a:schemeClr val="accent6"/>
                </a:solidFill>
                <a:effectLst>
                  <a:outerShdw blurRad="38100" dist="38100" dir="2700000" algn="tl">
                    <a:srgbClr val="000000">
                      <a:alpha val="43137"/>
                    </a:srgbClr>
                  </a:outerShdw>
                </a:effectLst>
              </a:rPr>
              <a:t>and what are they </a:t>
            </a:r>
            <a:r>
              <a:rPr lang="en-US" sz="3200" b="1" u="sng" dirty="0" smtClean="0">
                <a:solidFill>
                  <a:schemeClr val="accent6"/>
                </a:solidFill>
                <a:effectLst>
                  <a:outerShdw blurRad="38100" dist="38100" dir="2700000" algn="tl">
                    <a:srgbClr val="000000">
                      <a:alpha val="43137"/>
                    </a:srgbClr>
                  </a:outerShdw>
                </a:effectLst>
              </a:rPr>
              <a:t>asking</a:t>
            </a:r>
            <a:r>
              <a:rPr lang="en-US" sz="3200" b="1" dirty="0" smtClean="0">
                <a:solidFill>
                  <a:schemeClr val="accent6"/>
                </a:solidFill>
                <a:effectLst>
                  <a:outerShdw blurRad="38100" dist="38100" dir="2700000" algn="tl">
                    <a:srgbClr val="000000">
                      <a:alpha val="43137"/>
                    </a:srgbClr>
                  </a:outerShdw>
                </a:effectLst>
              </a:rPr>
              <a:t> you </a:t>
            </a:r>
            <a:r>
              <a:rPr lang="en-US" sz="3200" b="1" dirty="0">
                <a:solidFill>
                  <a:schemeClr val="accent6"/>
                </a:solidFill>
                <a:effectLst>
                  <a:outerShdw blurRad="38100" dist="38100" dir="2700000" algn="tl">
                    <a:srgbClr val="000000">
                      <a:alpha val="43137"/>
                    </a:srgbClr>
                  </a:outerShdw>
                </a:effectLst>
              </a:rPr>
              <a:t>to </a:t>
            </a:r>
            <a:r>
              <a:rPr lang="en-US" sz="3200" b="1" dirty="0" smtClean="0">
                <a:solidFill>
                  <a:schemeClr val="accent6"/>
                </a:solidFill>
                <a:effectLst>
                  <a:outerShdw blurRad="38100" dist="38100" dir="2700000" algn="tl">
                    <a:srgbClr val="000000">
                      <a:alpha val="43137"/>
                    </a:srgbClr>
                  </a:outerShdw>
                </a:effectLst>
              </a:rPr>
              <a:t>find?</a:t>
            </a:r>
          </a:p>
          <a:p>
            <a:pPr marL="609585" indent="-304792" defTabSz="914400">
              <a:buClr>
                <a:srgbClr val="1155CC"/>
              </a:buClr>
              <a:buFontTx/>
              <a:buChar char="●"/>
            </a:pPr>
            <a:r>
              <a:rPr lang="en-US" sz="3200" b="1" dirty="0" smtClean="0">
                <a:solidFill>
                  <a:schemeClr val="accent6"/>
                </a:solidFill>
                <a:effectLst>
                  <a:outerShdw blurRad="38100" dist="38100" dir="2700000" algn="tl">
                    <a:srgbClr val="000000">
                      <a:alpha val="43137"/>
                    </a:srgbClr>
                  </a:outerShdw>
                </a:effectLst>
              </a:rPr>
              <a:t>What </a:t>
            </a:r>
            <a:r>
              <a:rPr lang="en-US" sz="3200" b="1" dirty="0">
                <a:solidFill>
                  <a:schemeClr val="accent6"/>
                </a:solidFill>
                <a:effectLst>
                  <a:outerShdw blurRad="38100" dist="38100" dir="2700000" algn="tl">
                    <a:srgbClr val="000000">
                      <a:alpha val="43137"/>
                    </a:srgbClr>
                  </a:outerShdw>
                </a:effectLst>
              </a:rPr>
              <a:t>strategy will I use to solve the problem</a:t>
            </a:r>
            <a:r>
              <a:rPr lang="en-US" sz="3200" b="1" dirty="0" smtClean="0">
                <a:solidFill>
                  <a:schemeClr val="accent6"/>
                </a:solidFill>
                <a:effectLst>
                  <a:outerShdw blurRad="38100" dist="38100" dir="2700000" algn="tl">
                    <a:srgbClr val="000000">
                      <a:alpha val="43137"/>
                    </a:srgbClr>
                  </a:outerShdw>
                </a:effectLst>
              </a:rPr>
              <a:t>?</a:t>
            </a:r>
          </a:p>
          <a:p>
            <a:pPr marL="609585" indent="-304792" defTabSz="914400">
              <a:buClr>
                <a:srgbClr val="1155CC"/>
              </a:buClr>
              <a:buFontTx/>
              <a:buChar char="●"/>
            </a:pPr>
            <a:r>
              <a:rPr lang="en-US" sz="3200" b="1" dirty="0" smtClean="0">
                <a:solidFill>
                  <a:schemeClr val="accent6"/>
                </a:solidFill>
                <a:effectLst>
                  <a:outerShdw blurRad="38100" dist="38100" dir="2700000" algn="tl">
                    <a:srgbClr val="000000">
                      <a:alpha val="43137"/>
                    </a:srgbClr>
                  </a:outerShdw>
                </a:effectLst>
              </a:rPr>
              <a:t>Rewrite using the strategies!</a:t>
            </a:r>
            <a:endParaRPr lang="en-US" sz="3200" b="1" dirty="0">
              <a:solidFill>
                <a:schemeClr val="accent6"/>
              </a:solidFill>
              <a:effectLst>
                <a:outerShdw blurRad="38100" dist="38100" dir="2700000" algn="tl">
                  <a:srgbClr val="000000">
                    <a:alpha val="43137"/>
                  </a:srgbClr>
                </a:outerShdw>
              </a:effectLst>
            </a:endParaRPr>
          </a:p>
        </p:txBody>
      </p:sp>
      <p:pic>
        <p:nvPicPr>
          <p:cNvPr id="13315" name="Picture 3"/>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637999">
            <a:off x="8986053" y="546343"/>
            <a:ext cx="2805553" cy="247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67357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36"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45"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p:stCondLst>
                                    <p:cond delay="0"/>
                                  </p:stCondLst>
                                  <p:iterate type="lt">
                                    <p:tmPct val="10000"/>
                                  </p:iterate>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p:cTn id="52"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54"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nodeType="clickEffect">
                                  <p:stCondLst>
                                    <p:cond delay="0"/>
                                  </p:stCondLst>
                                  <p:iterate type="lt">
                                    <p:tmPct val="10000"/>
                                  </p:iterate>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63"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nodeType="clickEffect">
                                  <p:stCondLst>
                                    <p:cond delay="0"/>
                                  </p:stCondLst>
                                  <p:iterate type="lt">
                                    <p:tmPct val="10000"/>
                                  </p:iterate>
                                  <p:childTnLst>
                                    <p:set>
                                      <p:cBhvr>
                                        <p:cTn id="69" dur="1" fill="hold">
                                          <p:stCondLst>
                                            <p:cond delay="0"/>
                                          </p:stCondLst>
                                        </p:cTn>
                                        <p:tgtEl>
                                          <p:spTgt spid="3">
                                            <p:txEl>
                                              <p:pRg st="8" end="8"/>
                                            </p:txEl>
                                          </p:spTgt>
                                        </p:tgtEl>
                                        <p:attrNameLst>
                                          <p:attrName>style.visibility</p:attrName>
                                        </p:attrNameLst>
                                      </p:cBhvr>
                                      <p:to>
                                        <p:strVal val="visible"/>
                                      </p:to>
                                    </p:set>
                                    <p:anim calcmode="lin" valueType="num">
                                      <p:cBhvr>
                                        <p:cTn id="70" dur="5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72" dur="5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6" y="200025"/>
            <a:ext cx="10131425" cy="1456267"/>
          </a:xfrm>
          <a:solidFill>
            <a:srgbClr val="7030A0"/>
          </a:solidFill>
          <a:effectLst>
            <a:softEdge rad="317500"/>
          </a:effectLst>
        </p:spPr>
        <p:txBody>
          <a:bodyPr>
            <a:normAutofit fontScale="90000"/>
          </a:bodyPr>
          <a:lstStyle/>
          <a:p>
            <a:r>
              <a:rPr lang="en-US" dirty="0" smtClean="0">
                <a:solidFill>
                  <a:schemeClr val="bg2">
                    <a:lumMod val="60000"/>
                    <a:lumOff val="40000"/>
                  </a:schemeClr>
                </a:solidFill>
                <a:latin typeface="Showcard Gothic" panose="04020904020102020604" pitchFamily="82" charset="0"/>
              </a:rPr>
              <a:t/>
            </a:r>
            <a:br>
              <a:rPr lang="en-US" dirty="0" smtClean="0">
                <a:solidFill>
                  <a:schemeClr val="bg2">
                    <a:lumMod val="60000"/>
                    <a:lumOff val="40000"/>
                  </a:schemeClr>
                </a:solidFill>
                <a:latin typeface="Showcard Gothic" panose="04020904020102020604" pitchFamily="82" charset="0"/>
              </a:rPr>
            </a:br>
            <a:r>
              <a:rPr lang="en-US" dirty="0" smtClean="0">
                <a:solidFill>
                  <a:schemeClr val="bg2">
                    <a:lumMod val="60000"/>
                    <a:lumOff val="40000"/>
                  </a:schemeClr>
                </a:solidFill>
                <a:latin typeface="Showcard Gothic" panose="04020904020102020604" pitchFamily="82" charset="0"/>
              </a:rPr>
              <a:t>               COLOSO -  Writing Workshop</a:t>
            </a:r>
            <a:br>
              <a:rPr lang="en-US" dirty="0" smtClean="0">
                <a:solidFill>
                  <a:schemeClr val="bg2">
                    <a:lumMod val="60000"/>
                    <a:lumOff val="40000"/>
                  </a:schemeClr>
                </a:solidFill>
                <a:latin typeface="Showcard Gothic" panose="04020904020102020604" pitchFamily="82" charset="0"/>
              </a:rPr>
            </a:br>
            <a:endParaRPr lang="en-US" dirty="0">
              <a:solidFill>
                <a:schemeClr val="bg2">
                  <a:lumMod val="60000"/>
                  <a:lumOff val="40000"/>
                </a:schemeClr>
              </a:solidFill>
              <a:latin typeface="Showcard Gothic" panose="04020904020102020604" pitchFamily="82" charset="0"/>
            </a:endParaRPr>
          </a:p>
        </p:txBody>
      </p:sp>
      <p:sp>
        <p:nvSpPr>
          <p:cNvPr id="4" name="TextBox 3"/>
          <p:cNvSpPr txBox="1"/>
          <p:nvPr/>
        </p:nvSpPr>
        <p:spPr>
          <a:xfrm>
            <a:off x="8514945" y="6331736"/>
            <a:ext cx="3677055" cy="307777"/>
          </a:xfrm>
          <a:prstGeom prst="rect">
            <a:avLst/>
          </a:prstGeom>
          <a:noFill/>
        </p:spPr>
        <p:txBody>
          <a:bodyPr wrap="square" rtlCol="0">
            <a:spAutoFit/>
          </a:bodyPr>
          <a:lstStyle/>
          <a:p>
            <a:pPr defTabSz="914400"/>
            <a:r>
              <a:rPr lang="en-US" sz="1400" dirty="0" smtClean="0">
                <a:solidFill>
                  <a:prstClr val="white"/>
                </a:solidFill>
              </a:rPr>
              <a:t>(Hattie, Fisher, Frey, 2017)</a:t>
            </a:r>
            <a:endParaRPr lang="en-US" sz="1400" dirty="0">
              <a:solidFill>
                <a:prstClr val="white"/>
              </a:solidFill>
            </a:endParaRPr>
          </a:p>
        </p:txBody>
      </p:sp>
      <p:sp>
        <p:nvSpPr>
          <p:cNvPr id="7" name="Rectangle 6"/>
          <p:cNvSpPr/>
          <p:nvPr/>
        </p:nvSpPr>
        <p:spPr>
          <a:xfrm>
            <a:off x="2418945" y="1260807"/>
            <a:ext cx="6096000" cy="5245539"/>
          </a:xfrm>
          <a:prstGeom prst="rect">
            <a:avLst/>
          </a:prstGeom>
        </p:spPr>
        <p:txBody>
          <a:bodyPr>
            <a:spAutoFit/>
          </a:bodyPr>
          <a:lstStyle/>
          <a:p>
            <a:pPr marL="27305" marR="0" indent="-27305" algn="ctr">
              <a:lnSpc>
                <a:spcPct val="115000"/>
              </a:lnSpc>
              <a:spcBef>
                <a:spcPts val="0"/>
              </a:spcBef>
              <a:spcAft>
                <a:spcPts val="0"/>
              </a:spcAft>
            </a:pPr>
            <a:r>
              <a:rPr lang="en-US" sz="2400" b="1" dirty="0">
                <a:solidFill>
                  <a:srgbClr val="C00000"/>
                </a:solidFill>
                <a:latin typeface="Showcard Gothic"/>
                <a:ea typeface="Proxima Nova"/>
                <a:cs typeface="Proxima Nova"/>
              </a:rPr>
              <a:t>CONTENT OBJECTIVE</a:t>
            </a:r>
            <a:r>
              <a:rPr lang="en-US" sz="3600" b="1" dirty="0">
                <a:solidFill>
                  <a:srgbClr val="C00000"/>
                </a:solidFill>
                <a:latin typeface="Showcard Gothic"/>
                <a:ea typeface="Proxima Nova"/>
                <a:cs typeface="Proxima Nova"/>
              </a:rPr>
              <a:t>:</a:t>
            </a:r>
            <a:endParaRPr lang="en-US" sz="1200" dirty="0">
              <a:latin typeface="Times New Roman"/>
              <a:ea typeface="Times New Roman"/>
            </a:endParaRPr>
          </a:p>
          <a:p>
            <a:pPr marL="27305" marR="0" indent="-27305" algn="ctr">
              <a:lnSpc>
                <a:spcPct val="115000"/>
              </a:lnSpc>
              <a:spcBef>
                <a:spcPts val="0"/>
              </a:spcBef>
              <a:spcAft>
                <a:spcPts val="0"/>
              </a:spcAft>
            </a:pPr>
            <a:r>
              <a:rPr lang="en-US" sz="1600" b="1" dirty="0">
                <a:solidFill>
                  <a:srgbClr val="C00000"/>
                </a:solidFill>
                <a:latin typeface="Proxima Nova"/>
                <a:ea typeface="Proxima Nova"/>
                <a:cs typeface="Proxima Nova"/>
              </a:rPr>
              <a:t>Be able to understand the importance of literacy &amp; writing in mathematics, how to close read complex tasks in mathematics, Jane Shaffer expository writing format, and how to make math fun and culturally inclusive]</a:t>
            </a:r>
            <a:endParaRPr lang="en-US" sz="1200" dirty="0">
              <a:latin typeface="Times New Roman"/>
              <a:ea typeface="Times New Roman"/>
            </a:endParaRPr>
          </a:p>
          <a:p>
            <a:pPr indent="-27305" algn="ctr">
              <a:lnSpc>
                <a:spcPct val="115000"/>
              </a:lnSpc>
              <a:spcBef>
                <a:spcPts val="1600"/>
              </a:spcBef>
            </a:pPr>
            <a:r>
              <a:rPr lang="en-US" sz="2400" b="1" dirty="0">
                <a:solidFill>
                  <a:srgbClr val="C00000"/>
                </a:solidFill>
                <a:latin typeface="Showcard Gothic"/>
                <a:ea typeface="Proxima Nova"/>
                <a:cs typeface="Proxima Nova"/>
              </a:rPr>
              <a:t>LANGUAGE OBJECTIVE:</a:t>
            </a:r>
            <a:endParaRPr lang="en-US" sz="1200" dirty="0">
              <a:latin typeface="Times New Roman"/>
              <a:ea typeface="Times New Roman"/>
            </a:endParaRPr>
          </a:p>
          <a:p>
            <a:pPr indent="-27305" algn="ctr">
              <a:lnSpc>
                <a:spcPct val="115000"/>
              </a:lnSpc>
              <a:spcBef>
                <a:spcPts val="1600"/>
              </a:spcBef>
            </a:pPr>
            <a:r>
              <a:rPr lang="en-US" sz="1600" b="1" dirty="0">
                <a:solidFill>
                  <a:srgbClr val="C00000"/>
                </a:solidFill>
                <a:latin typeface="Proxima Nova"/>
                <a:ea typeface="Proxima Nova"/>
                <a:cs typeface="Proxima Nova"/>
              </a:rPr>
              <a:t>Verbally and in writing describe close reading for mathematics strategy, the six entry format for a daily math writing journal and an expository writing summary.</a:t>
            </a:r>
            <a:r>
              <a:rPr lang="en-US" sz="1200" dirty="0">
                <a:latin typeface="Times New Roman"/>
                <a:ea typeface="Times New Roman"/>
              </a:rPr>
              <a:t>   </a:t>
            </a:r>
            <a:r>
              <a:rPr lang="en-US" sz="1600" b="1" dirty="0">
                <a:solidFill>
                  <a:srgbClr val="C00000"/>
                </a:solidFill>
                <a:latin typeface="Proxima Nova"/>
                <a:ea typeface="Proxima Nova"/>
                <a:cs typeface="Proxima Nova"/>
              </a:rPr>
              <a:t>Write an entry into your Math Journal</a:t>
            </a:r>
            <a:endParaRPr lang="en-US" sz="1200" dirty="0">
              <a:latin typeface="Times New Roman"/>
              <a:ea typeface="Times New Roman"/>
            </a:endParaRPr>
          </a:p>
          <a:p>
            <a:pPr marL="27305" marR="0" indent="-27305" algn="ctr">
              <a:lnSpc>
                <a:spcPct val="115000"/>
              </a:lnSpc>
              <a:spcBef>
                <a:spcPts val="0"/>
              </a:spcBef>
              <a:spcAft>
                <a:spcPts val="0"/>
              </a:spcAft>
            </a:pPr>
            <a:r>
              <a:rPr lang="en-US" sz="1400" b="1" dirty="0">
                <a:solidFill>
                  <a:srgbClr val="C00000"/>
                </a:solidFill>
                <a:latin typeface="Proxima Nova"/>
                <a:ea typeface="Proxima Nova"/>
                <a:cs typeface="Proxima Nova"/>
              </a:rPr>
              <a:t> </a:t>
            </a:r>
            <a:endParaRPr lang="en-US" sz="1200" dirty="0">
              <a:latin typeface="Times New Roman"/>
              <a:ea typeface="Times New Roman"/>
            </a:endParaRPr>
          </a:p>
          <a:p>
            <a:pPr marL="27305" marR="0" indent="-27305" algn="ctr">
              <a:lnSpc>
                <a:spcPct val="115000"/>
              </a:lnSpc>
              <a:spcBef>
                <a:spcPts val="0"/>
              </a:spcBef>
              <a:spcAft>
                <a:spcPts val="0"/>
              </a:spcAft>
            </a:pPr>
            <a:r>
              <a:rPr lang="en-US" sz="2400" b="1" dirty="0">
                <a:solidFill>
                  <a:srgbClr val="C00000"/>
                </a:solidFill>
                <a:latin typeface="Showcard Gothic"/>
                <a:ea typeface="Proxima Nova"/>
                <a:cs typeface="Shonar Bangla"/>
              </a:rPr>
              <a:t>SOCIAL OBJECTIVE:</a:t>
            </a:r>
            <a:endParaRPr lang="en-US" sz="1200" dirty="0">
              <a:latin typeface="Times New Roman"/>
              <a:ea typeface="Times New Roman"/>
            </a:endParaRPr>
          </a:p>
          <a:p>
            <a:pPr marL="27305" marR="0" indent="-27305" algn="ctr">
              <a:lnSpc>
                <a:spcPct val="115000"/>
              </a:lnSpc>
              <a:spcBef>
                <a:spcPts val="0"/>
              </a:spcBef>
              <a:spcAft>
                <a:spcPts val="0"/>
              </a:spcAft>
            </a:pPr>
            <a:r>
              <a:rPr lang="en-US" sz="1600" b="1" dirty="0">
                <a:solidFill>
                  <a:srgbClr val="C00000"/>
                </a:solidFill>
                <a:latin typeface="Proxima Nova"/>
                <a:ea typeface="Proxima Nova"/>
                <a:cs typeface="Proxima Nova"/>
              </a:rPr>
              <a:t>Pair-Share with a partner; Small Group Discussion; Classroom Discussion; </a:t>
            </a:r>
            <a:r>
              <a:rPr lang="en-US" sz="1200" dirty="0">
                <a:latin typeface="Times New Roman"/>
                <a:ea typeface="Times New Roman"/>
              </a:rPr>
              <a:t> </a:t>
            </a:r>
            <a:r>
              <a:rPr lang="en-US" sz="1600" b="1" dirty="0">
                <a:solidFill>
                  <a:srgbClr val="C00000"/>
                </a:solidFill>
                <a:latin typeface="Proxima Nova"/>
                <a:ea typeface="Proxima Nova"/>
                <a:cs typeface="Proxima Nova"/>
              </a:rPr>
              <a:t>My Math Journal</a:t>
            </a:r>
            <a:endParaRPr lang="en-US" sz="1200" dirty="0">
              <a:effectLst/>
              <a:latin typeface="Times New Roman"/>
              <a:ea typeface="Times New Roman"/>
            </a:endParaRPr>
          </a:p>
        </p:txBody>
      </p:sp>
    </p:spTree>
    <p:custDataLst>
      <p:tags r:id="rId1"/>
    </p:custDataLst>
    <p:extLst>
      <p:ext uri="{BB962C8B-B14F-4D97-AF65-F5344CB8AC3E}">
        <p14:creationId xmlns:p14="http://schemas.microsoft.com/office/powerpoint/2010/main" val="3410652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65" y="309222"/>
            <a:ext cx="10159999" cy="1143000"/>
          </a:xfrm>
        </p:spPr>
        <p:txBody>
          <a:bodyPr/>
          <a:lstStyle/>
          <a:p>
            <a:r>
              <a:rPr lang="en-US" sz="4800" b="1" dirty="0" smtClean="0">
                <a:effectLst>
                  <a:outerShdw blurRad="38100" dist="38100" dir="2700000" algn="tl">
                    <a:srgbClr val="000000">
                      <a:alpha val="43137"/>
                    </a:srgbClr>
                  </a:outerShdw>
                </a:effectLst>
                <a:latin typeface="Harrington" panose="04040505050A02020702" pitchFamily="82" charset="0"/>
              </a:rPr>
              <a:t>Student COLOSO Journal</a:t>
            </a:r>
            <a:endParaRPr lang="en-US" sz="4800" b="1" dirty="0">
              <a:effectLst>
                <a:outerShdw blurRad="38100" dist="38100" dir="2700000" algn="tl">
                  <a:srgbClr val="000000">
                    <a:alpha val="43137"/>
                  </a:srgbClr>
                </a:outerShdw>
              </a:effectLst>
              <a:latin typeface="Harrington" panose="04040505050A02020702" pitchFamily="82" charset="0"/>
            </a:endParaRPr>
          </a:p>
        </p:txBody>
      </p:sp>
      <p:sp>
        <p:nvSpPr>
          <p:cNvPr id="3" name="Content Placeholder 2"/>
          <p:cNvSpPr>
            <a:spLocks noGrp="1"/>
          </p:cNvSpPr>
          <p:nvPr>
            <p:ph idx="1"/>
          </p:nvPr>
        </p:nvSpPr>
        <p:spPr>
          <a:xfrm>
            <a:off x="971083" y="1149679"/>
            <a:ext cx="10515600" cy="4351338"/>
          </a:xfrm>
          <a:solidFill>
            <a:schemeClr val="accent6">
              <a:lumMod val="20000"/>
              <a:lumOff val="80000"/>
            </a:schemeClr>
          </a:solidFill>
          <a:effectLst>
            <a:softEdge rad="127000"/>
          </a:effectLst>
        </p:spPr>
        <p:txBody>
          <a:bodyPr>
            <a:normAutofit/>
          </a:bodyPr>
          <a:lstStyle/>
          <a:p>
            <a:r>
              <a:rPr lang="en-US" sz="2800" b="1" dirty="0" smtClean="0">
                <a:solidFill>
                  <a:schemeClr val="bg2">
                    <a:lumMod val="60000"/>
                    <a:lumOff val="40000"/>
                  </a:schemeClr>
                </a:solidFill>
              </a:rPr>
              <a:t>What are you learning today?</a:t>
            </a:r>
          </a:p>
          <a:p>
            <a:r>
              <a:rPr lang="en-US" sz="2800" b="1" dirty="0">
                <a:solidFill>
                  <a:schemeClr val="bg2">
                    <a:lumMod val="60000"/>
                    <a:lumOff val="40000"/>
                  </a:schemeClr>
                </a:solidFill>
              </a:rPr>
              <a:t>Why am I learning this?</a:t>
            </a:r>
          </a:p>
          <a:p>
            <a:r>
              <a:rPr lang="en-US" sz="2800" b="1" dirty="0" smtClean="0">
                <a:solidFill>
                  <a:schemeClr val="bg2">
                    <a:lumMod val="60000"/>
                    <a:lumOff val="40000"/>
                  </a:schemeClr>
                </a:solidFill>
              </a:rPr>
              <a:t>How are you going to learn it?</a:t>
            </a:r>
          </a:p>
          <a:p>
            <a:r>
              <a:rPr lang="en-US" sz="2800" b="1" dirty="0" smtClean="0">
                <a:solidFill>
                  <a:schemeClr val="bg2">
                    <a:lumMod val="60000"/>
                    <a:lumOff val="40000"/>
                  </a:schemeClr>
                </a:solidFill>
              </a:rPr>
              <a:t>How will you know that you got it?</a:t>
            </a:r>
          </a:p>
          <a:p>
            <a:r>
              <a:rPr lang="en-US" sz="2800" b="1" dirty="0" smtClean="0">
                <a:solidFill>
                  <a:schemeClr val="bg2">
                    <a:lumMod val="60000"/>
                    <a:lumOff val="40000"/>
                  </a:schemeClr>
                </a:solidFill>
              </a:rPr>
              <a:t>Where can you get help if you don’t get it?</a:t>
            </a:r>
          </a:p>
          <a:p>
            <a:r>
              <a:rPr lang="en-US" sz="2800" b="1" dirty="0" smtClean="0">
                <a:solidFill>
                  <a:schemeClr val="bg2">
                    <a:lumMod val="60000"/>
                    <a:lumOff val="40000"/>
                  </a:schemeClr>
                </a:solidFill>
              </a:rPr>
              <a:t>What evidence do you have that you are learning something today?</a:t>
            </a:r>
            <a:endParaRPr lang="en-US" sz="2800" b="1" dirty="0">
              <a:solidFill>
                <a:schemeClr val="bg2">
                  <a:lumMod val="60000"/>
                  <a:lumOff val="40000"/>
                </a:schemeClr>
              </a:solidFill>
            </a:endParaRPr>
          </a:p>
        </p:txBody>
      </p:sp>
      <p:pic>
        <p:nvPicPr>
          <p:cNvPr id="14339" name="Picture 3"/>
          <p:cNvPicPr>
            <a:picLocks noChangeAspect="1" noChangeArrowheads="1"/>
          </p:cNvPicPr>
          <p:nvPr/>
        </p:nvPicPr>
        <p:blipFill>
          <a:blip r:embed="rId3">
            <a:clrChange>
              <a:clrFrom>
                <a:srgbClr val="4B2C26"/>
              </a:clrFrom>
              <a:clrTo>
                <a:srgbClr val="4B2C26">
                  <a:alpha val="0"/>
                </a:srgbClr>
              </a:clrTo>
            </a:clrChange>
            <a:extLst>
              <a:ext uri="{28A0092B-C50C-407E-A947-70E740481C1C}">
                <a14:useLocalDpi xmlns:a14="http://schemas.microsoft.com/office/drawing/2010/main" val="0"/>
              </a:ext>
            </a:extLst>
          </a:blip>
          <a:srcRect/>
          <a:stretch>
            <a:fillRect/>
          </a:stretch>
        </p:blipFill>
        <p:spPr bwMode="auto">
          <a:xfrm rot="479051">
            <a:off x="7558067" y="1041525"/>
            <a:ext cx="3769222" cy="21201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7698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0775" y="371475"/>
            <a:ext cx="7648575" cy="1847850"/>
          </a:xfrm>
          <a:solidFill>
            <a:srgbClr val="0033CC"/>
          </a:solidFill>
          <a:effectLst>
            <a:softEdge rad="127000"/>
          </a:effectLst>
        </p:spPr>
        <p:txBody>
          <a:bodyPr>
            <a:normAutofit fontScale="90000"/>
          </a:bodyPr>
          <a:lstStyle/>
          <a:p>
            <a:r>
              <a:rPr lang="en-US" sz="4000" dirty="0" smtClean="0">
                <a:solidFill>
                  <a:schemeClr val="accent3">
                    <a:lumMod val="75000"/>
                  </a:schemeClr>
                </a:solidFill>
              </a:rPr>
              <a:t>What is Math Literacy?</a:t>
            </a:r>
            <a:br>
              <a:rPr lang="en-US" sz="4000" dirty="0" smtClean="0">
                <a:solidFill>
                  <a:schemeClr val="accent3">
                    <a:lumMod val="75000"/>
                  </a:schemeClr>
                </a:solidFill>
              </a:rPr>
            </a:br>
            <a:r>
              <a:rPr lang="en-US" sz="4000" dirty="0" smtClean="0">
                <a:solidFill>
                  <a:schemeClr val="accent3">
                    <a:lumMod val="75000"/>
                  </a:schemeClr>
                </a:solidFill>
              </a:rPr>
              <a:t>What does it consist of?</a:t>
            </a:r>
            <a:br>
              <a:rPr lang="en-US" sz="4000" dirty="0" smtClean="0">
                <a:solidFill>
                  <a:schemeClr val="accent3">
                    <a:lumMod val="75000"/>
                  </a:schemeClr>
                </a:solidFill>
              </a:rPr>
            </a:br>
            <a:r>
              <a:rPr lang="en-US" sz="4000" dirty="0" smtClean="0">
                <a:solidFill>
                  <a:schemeClr val="accent3">
                    <a:lumMod val="75000"/>
                  </a:schemeClr>
                </a:solidFill>
              </a:rPr>
              <a:t>Why is it important</a:t>
            </a:r>
            <a:r>
              <a:rPr lang="en-US" dirty="0" smtClean="0">
                <a:solidFill>
                  <a:schemeClr val="accent3">
                    <a:lumMod val="75000"/>
                  </a:schemeClr>
                </a:solidFill>
              </a:rPr>
              <a:t>?</a:t>
            </a:r>
            <a:endParaRPr lang="en-US" dirty="0">
              <a:solidFill>
                <a:schemeClr val="accent3">
                  <a:lumMod val="75000"/>
                </a:schemeClr>
              </a:solidFill>
            </a:endParaRPr>
          </a:p>
        </p:txBody>
      </p:sp>
      <p:sp>
        <p:nvSpPr>
          <p:cNvPr id="3" name="Subtitle 2"/>
          <p:cNvSpPr>
            <a:spLocks noGrp="1"/>
          </p:cNvSpPr>
          <p:nvPr>
            <p:ph type="subTitle" idx="1"/>
          </p:nvPr>
        </p:nvSpPr>
        <p:spPr>
          <a:xfrm>
            <a:off x="2108073" y="2390775"/>
            <a:ext cx="8534399" cy="1771650"/>
          </a:xfrm>
          <a:solidFill>
            <a:schemeClr val="bg2">
              <a:lumMod val="50000"/>
              <a:lumOff val="50000"/>
            </a:schemeClr>
          </a:solidFill>
          <a:effectLst>
            <a:softEdge rad="317500"/>
          </a:effectLst>
        </p:spPr>
        <p:txBody>
          <a:bodyPr/>
          <a:lstStyle/>
          <a:p>
            <a:r>
              <a:rPr lang="en-US" dirty="0" smtClean="0"/>
              <a:t>Take a moment to discuss with the </a:t>
            </a:r>
          </a:p>
          <a:p>
            <a:r>
              <a:rPr lang="en-US" dirty="0" smtClean="0"/>
              <a:t>person next to you.  </a:t>
            </a:r>
            <a:endParaRPr lang="en-US" dirty="0"/>
          </a:p>
        </p:txBody>
      </p:sp>
      <p:sp>
        <p:nvSpPr>
          <p:cNvPr id="4" name="Content Placeholder 2"/>
          <p:cNvSpPr txBox="1">
            <a:spLocks/>
          </p:cNvSpPr>
          <p:nvPr/>
        </p:nvSpPr>
        <p:spPr>
          <a:xfrm>
            <a:off x="1423130" y="769620"/>
            <a:ext cx="10058400" cy="5764530"/>
          </a:xfrm>
          <a:prstGeom prst="rect">
            <a:avLst/>
          </a:prstGeom>
          <a:solidFill>
            <a:schemeClr val="accent5">
              <a:lumMod val="60000"/>
              <a:lumOff val="40000"/>
            </a:schemeClr>
          </a:solidFill>
          <a:ln>
            <a:noFill/>
          </a:ln>
          <a:effectLst>
            <a:softEdge rad="31750"/>
          </a:effectLst>
          <a:scene3d>
            <a:camera prst="orthographicFront"/>
            <a:lightRig rig="threePt" dir="t"/>
          </a:scene3d>
          <a:sp3d>
            <a:bevelT w="101600" prst="riblet"/>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100000"/>
              </a:lnSpc>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ELA Literacy Standards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College and Career Readiness Anchor Standards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ELPAC Testing</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SBAAC Preparations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Performance Tasks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Standards of Mathematical Practices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Teaching Practices for Mathematics</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Accrediting Commission for Schools</a:t>
            </a:r>
            <a:b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b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Western Association of Schools and Colleges – </a:t>
            </a:r>
          </a:p>
          <a:p>
            <a:pPr defTabSz="914400">
              <a:buClr>
                <a:prstClr val="black"/>
              </a:buClr>
            </a:pPr>
            <a:r>
              <a:rPr lang="en-US" b="1" kern="0" dirty="0" smtClean="0">
                <a:solidFill>
                  <a:prstClr val="black"/>
                </a:solidFill>
                <a:effectLst>
                  <a:outerShdw blurRad="38100" dist="38100" dir="2700000" algn="tl">
                    <a:srgbClr val="000000">
                      <a:alpha val="43137"/>
                    </a:srgbClr>
                  </a:outerShdw>
                </a:effectLst>
                <a:latin typeface="Tempus Sans ITC" panose="04020404030D07020202" pitchFamily="82" charset="0"/>
              </a:rPr>
              <a:t>Focus on Learning</a:t>
            </a:r>
            <a:endParaRPr lang="en-US" b="1" kern="0" dirty="0">
              <a:solidFill>
                <a:prstClr val="black"/>
              </a:solidFill>
              <a:effectLst>
                <a:outerShdw blurRad="38100" dist="38100" dir="2700000" algn="tl">
                  <a:srgbClr val="000000">
                    <a:alpha val="43137"/>
                  </a:srgbClr>
                </a:outerShdw>
              </a:effectLst>
              <a:latin typeface="Tempus Sans ITC" panose="04020404030D07020202" pitchFamily="82" charset="0"/>
            </a:endParaRPr>
          </a:p>
        </p:txBody>
      </p:sp>
    </p:spTree>
    <p:custDataLst>
      <p:tags r:id="rId1"/>
    </p:custDataLst>
    <p:extLst>
      <p:ext uri="{BB962C8B-B14F-4D97-AF65-F5344CB8AC3E}">
        <p14:creationId xmlns:p14="http://schemas.microsoft.com/office/powerpoint/2010/main" val="15916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2"/>
                                        </p:tgtEl>
                                        <p:attrNameLst>
                                          <p:attrName>ppt_y</p:attrName>
                                        </p:attrNameLst>
                                      </p:cBhvr>
                                      <p:tavLst>
                                        <p:tav tm="0">
                                          <p:val>
                                            <p:strVal val="#ppt_y"/>
                                          </p:val>
                                        </p:tav>
                                        <p:tav tm="100000">
                                          <p:val>
                                            <p:strVal val="#ppt_y"/>
                                          </p:val>
                                        </p:tav>
                                      </p:tavLst>
                                    </p:anim>
                                    <p:anim calcmode="lin" valueType="num">
                                      <p:cBhvr>
                                        <p:cTn id="9" dur="1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2"/>
                                        </p:tgtEl>
                                      </p:cBhvr>
                                    </p:animEffect>
                                  </p:childTnLst>
                                </p:cTn>
                              </p:par>
                            </p:childTnLst>
                          </p:cTn>
                        </p:par>
                        <p:par>
                          <p:cTn id="12" fill="hold">
                            <p:stCondLst>
                              <p:cond delay="8125"/>
                            </p:stCondLst>
                            <p:childTnLst>
                              <p:par>
                                <p:cTn id="13" presetID="53" presetClass="entr" presetSubtype="16" fill="hold" grpId="1" nodeType="afterEffect">
                                  <p:stCondLst>
                                    <p:cond delay="75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Effect transition="in" filter="fade">
                                      <p:cBhvr>
                                        <p:cTn id="17" dur="1000"/>
                                        <p:tgtEl>
                                          <p:spTgt spid="3">
                                            <p:bg/>
                                          </p:spTgt>
                                        </p:tgtEl>
                                      </p:cBhvr>
                                    </p:animEffect>
                                  </p:childTnLst>
                                </p:cTn>
                              </p:par>
                            </p:childTnLst>
                          </p:cTn>
                        </p:par>
                        <p:par>
                          <p:cTn id="18" fill="hold">
                            <p:stCondLst>
                              <p:cond delay="9875"/>
                            </p:stCondLst>
                            <p:childTnLst>
                              <p:par>
                                <p:cTn id="19" presetID="53" presetClass="entr" presetSubtype="16" fill="hold" grpId="1" nodeType="afterEffect">
                                  <p:stCondLst>
                                    <p:cond delay="75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1500"/>
                                        <p:tgtEl>
                                          <p:spTgt spid="3">
                                            <p:txEl>
                                              <p:pRg st="0" end="0"/>
                                            </p:txEl>
                                          </p:spTgt>
                                        </p:tgtEl>
                                      </p:cBhvr>
                                    </p:animEffect>
                                  </p:childTnLst>
                                </p:cTn>
                              </p:par>
                              <p:par>
                                <p:cTn id="24" presetID="53" presetClass="entr" presetSubtype="16" fill="hold" grpId="1" nodeType="withEffect">
                                  <p:stCondLst>
                                    <p:cond delay="75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1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xit" presetSubtype="0" fill="hold" grpId="0" nodeType="clickEffect">
                                  <p:stCondLst>
                                    <p:cond delay="0"/>
                                  </p:stCondLst>
                                  <p:childTnLst>
                                    <p:animEffect transition="out" filter="fade">
                                      <p:cBhvr>
                                        <p:cTn id="32" dur="2000"/>
                                        <p:tgtEl>
                                          <p:spTgt spid="3">
                                            <p:bg/>
                                          </p:spTgt>
                                        </p:tgtEl>
                                      </p:cBhvr>
                                    </p:animEffect>
                                    <p:anim calcmode="lin" valueType="num">
                                      <p:cBhvr>
                                        <p:cTn id="33" dur="2000"/>
                                        <p:tgtEl>
                                          <p:spTgt spid="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2000"/>
                                        <p:tgtEl>
                                          <p:spTgt spid="3">
                                            <p:bg/>
                                          </p:spTgt>
                                        </p:tgtEl>
                                        <p:attrNameLst>
                                          <p:attrName>ppt_h</p:attrName>
                                        </p:attrNameLst>
                                      </p:cBhvr>
                                      <p:tavLst>
                                        <p:tav tm="0">
                                          <p:val>
                                            <p:strVal val="ppt_h"/>
                                          </p:val>
                                        </p:tav>
                                        <p:tav tm="100000">
                                          <p:val>
                                            <p:strVal val="ppt_h"/>
                                          </p:val>
                                        </p:tav>
                                      </p:tavLst>
                                    </p:anim>
                                    <p:set>
                                      <p:cBhvr>
                                        <p:cTn id="35" dur="1" fill="hold">
                                          <p:stCondLst>
                                            <p:cond delay="1999"/>
                                          </p:stCondLst>
                                        </p:cTn>
                                        <p:tgtEl>
                                          <p:spTgt spid="3">
                                            <p:bg/>
                                          </p:spTgt>
                                        </p:tgtEl>
                                        <p:attrNameLst>
                                          <p:attrName>style.visibility</p:attrName>
                                        </p:attrNameLst>
                                      </p:cBhvr>
                                      <p:to>
                                        <p:strVal val="hidden"/>
                                      </p:to>
                                    </p:set>
                                  </p:childTnLst>
                                </p:cTn>
                              </p:par>
                              <p:par>
                                <p:cTn id="36" presetID="45" presetClass="exit" presetSubtype="0" fill="hold" grpId="0" nodeType="withEffect">
                                  <p:stCondLst>
                                    <p:cond delay="0"/>
                                  </p:stCondLst>
                                  <p:childTnLst>
                                    <p:animEffect transition="out" filter="fade">
                                      <p:cBhvr>
                                        <p:cTn id="37" dur="2000"/>
                                        <p:tgtEl>
                                          <p:spTgt spid="3">
                                            <p:txEl>
                                              <p:pRg st="0" end="0"/>
                                            </p:txEl>
                                          </p:spTgt>
                                        </p:tgtEl>
                                      </p:cBhvr>
                                    </p:animEffect>
                                    <p:anim calcmode="lin" valueType="num">
                                      <p:cBhvr>
                                        <p:cTn id="38" dur="2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3">
                                            <p:txEl>
                                              <p:pRg st="0" end="0"/>
                                            </p:txEl>
                                          </p:spTgt>
                                        </p:tgtEl>
                                        <p:attrNameLst>
                                          <p:attrName>ppt_h</p:attrName>
                                        </p:attrNameLst>
                                      </p:cBhvr>
                                      <p:tavLst>
                                        <p:tav tm="0">
                                          <p:val>
                                            <p:strVal val="ppt_h"/>
                                          </p:val>
                                        </p:tav>
                                        <p:tav tm="100000">
                                          <p:val>
                                            <p:strVal val="ppt_h"/>
                                          </p:val>
                                        </p:tav>
                                      </p:tavLst>
                                    </p:anim>
                                    <p:set>
                                      <p:cBhvr>
                                        <p:cTn id="40" dur="1" fill="hold">
                                          <p:stCondLst>
                                            <p:cond delay="1999"/>
                                          </p:stCondLst>
                                        </p:cTn>
                                        <p:tgtEl>
                                          <p:spTgt spid="3">
                                            <p:txEl>
                                              <p:pRg st="0" end="0"/>
                                            </p:txEl>
                                          </p:spTgt>
                                        </p:tgtEl>
                                        <p:attrNameLst>
                                          <p:attrName>style.visibility</p:attrName>
                                        </p:attrNameLst>
                                      </p:cBhvr>
                                      <p:to>
                                        <p:strVal val="hidden"/>
                                      </p:to>
                                    </p:set>
                                  </p:childTnLst>
                                </p:cTn>
                              </p:par>
                              <p:par>
                                <p:cTn id="41" presetID="45" presetClass="exit" presetSubtype="0" fill="hold" grpId="0" nodeType="withEffect">
                                  <p:stCondLst>
                                    <p:cond delay="0"/>
                                  </p:stCondLst>
                                  <p:childTnLst>
                                    <p:animEffect transition="out" filter="fade">
                                      <p:cBhvr>
                                        <p:cTn id="42" dur="2000"/>
                                        <p:tgtEl>
                                          <p:spTgt spid="3">
                                            <p:txEl>
                                              <p:pRg st="1" end="1"/>
                                            </p:txEl>
                                          </p:spTgt>
                                        </p:tgtEl>
                                      </p:cBhvr>
                                    </p:animEffect>
                                    <p:anim calcmode="lin" valueType="num">
                                      <p:cBhvr>
                                        <p:cTn id="43" dur="2000"/>
                                        <p:tgtEl>
                                          <p:spTgt spid="3">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3">
                                            <p:txEl>
                                              <p:pRg st="1" end="1"/>
                                            </p:txEl>
                                          </p:spTgt>
                                        </p:tgtEl>
                                        <p:attrNameLst>
                                          <p:attrName>ppt_h</p:attrName>
                                        </p:attrNameLst>
                                      </p:cBhvr>
                                      <p:tavLst>
                                        <p:tav tm="0">
                                          <p:val>
                                            <p:strVal val="ppt_h"/>
                                          </p:val>
                                        </p:tav>
                                        <p:tav tm="100000">
                                          <p:val>
                                            <p:strVal val="ppt_h"/>
                                          </p:val>
                                        </p:tav>
                                      </p:tavLst>
                                    </p:anim>
                                    <p:set>
                                      <p:cBhvr>
                                        <p:cTn id="45" dur="1" fill="hold">
                                          <p:stCondLst>
                                            <p:cond delay="1999"/>
                                          </p:stCondLst>
                                        </p:cTn>
                                        <p:tgtEl>
                                          <p:spTgt spid="3">
                                            <p:txEl>
                                              <p:pRg st="1" end="1"/>
                                            </p:txEl>
                                          </p:spTgt>
                                        </p:tgtEl>
                                        <p:attrNameLst>
                                          <p:attrName>style.visibility</p:attrName>
                                        </p:attrNameLst>
                                      </p:cBhvr>
                                      <p:to>
                                        <p:strVal val="hidden"/>
                                      </p:to>
                                    </p:set>
                                  </p:childTnLst>
                                </p:cTn>
                              </p:par>
                              <p:par>
                                <p:cTn id="46" presetID="31" presetClass="exit" presetSubtype="0" fill="hold" grpId="1" nodeType="withEffect">
                                  <p:stCondLst>
                                    <p:cond delay="0"/>
                                  </p:stCondLst>
                                  <p:iterate type="lt">
                                    <p:tmPct val="0"/>
                                  </p:iterate>
                                  <p:childTnLst>
                                    <p:anim calcmode="lin" valueType="num">
                                      <p:cBhvr>
                                        <p:cTn id="47" dur="1000"/>
                                        <p:tgtEl>
                                          <p:spTgt spid="2"/>
                                        </p:tgtEl>
                                        <p:attrNameLst>
                                          <p:attrName>ppt_w</p:attrName>
                                        </p:attrNameLst>
                                      </p:cBhvr>
                                      <p:tavLst>
                                        <p:tav tm="0">
                                          <p:val>
                                            <p:strVal val="ppt_w"/>
                                          </p:val>
                                        </p:tav>
                                        <p:tav tm="100000">
                                          <p:val>
                                            <p:fltVal val="0"/>
                                          </p:val>
                                        </p:tav>
                                      </p:tavLst>
                                    </p:anim>
                                    <p:anim calcmode="lin" valueType="num">
                                      <p:cBhvr>
                                        <p:cTn id="48" dur="1000"/>
                                        <p:tgtEl>
                                          <p:spTgt spid="2"/>
                                        </p:tgtEl>
                                        <p:attrNameLst>
                                          <p:attrName>ppt_h</p:attrName>
                                        </p:attrNameLst>
                                      </p:cBhvr>
                                      <p:tavLst>
                                        <p:tav tm="0">
                                          <p:val>
                                            <p:strVal val="ppt_h"/>
                                          </p:val>
                                        </p:tav>
                                        <p:tav tm="100000">
                                          <p:val>
                                            <p:fltVal val="0"/>
                                          </p:val>
                                        </p:tav>
                                      </p:tavLst>
                                    </p:anim>
                                    <p:anim calcmode="lin" valueType="num">
                                      <p:cBhvr>
                                        <p:cTn id="49" dur="1000"/>
                                        <p:tgtEl>
                                          <p:spTgt spid="2"/>
                                        </p:tgtEl>
                                        <p:attrNameLst>
                                          <p:attrName>style.rotation</p:attrName>
                                        </p:attrNameLst>
                                      </p:cBhvr>
                                      <p:tavLst>
                                        <p:tav tm="0">
                                          <p:val>
                                            <p:fltVal val="0"/>
                                          </p:val>
                                        </p:tav>
                                        <p:tav tm="100000">
                                          <p:val>
                                            <p:fltVal val="90"/>
                                          </p:val>
                                        </p:tav>
                                      </p:tavLst>
                                    </p:anim>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80">
                                          <p:stCondLst>
                                            <p:cond delay="0"/>
                                          </p:stCondLst>
                                        </p:cTn>
                                        <p:tgtEl>
                                          <p:spTgt spid="4"/>
                                        </p:tgtEl>
                                      </p:cBhvr>
                                    </p:animEffect>
                                    <p:anim calcmode="lin" valueType="num">
                                      <p:cBhvr>
                                        <p:cTn id="5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2" dur="26">
                                          <p:stCondLst>
                                            <p:cond delay="650"/>
                                          </p:stCondLst>
                                        </p:cTn>
                                        <p:tgtEl>
                                          <p:spTgt spid="4"/>
                                        </p:tgtEl>
                                      </p:cBhvr>
                                      <p:to x="100000" y="60000"/>
                                    </p:animScale>
                                    <p:animScale>
                                      <p:cBhvr>
                                        <p:cTn id="63" dur="166" decel="50000">
                                          <p:stCondLst>
                                            <p:cond delay="676"/>
                                          </p:stCondLst>
                                        </p:cTn>
                                        <p:tgtEl>
                                          <p:spTgt spid="4"/>
                                        </p:tgtEl>
                                      </p:cBhvr>
                                      <p:to x="100000" y="100000"/>
                                    </p:animScale>
                                    <p:animScale>
                                      <p:cBhvr>
                                        <p:cTn id="64" dur="26">
                                          <p:stCondLst>
                                            <p:cond delay="1312"/>
                                          </p:stCondLst>
                                        </p:cTn>
                                        <p:tgtEl>
                                          <p:spTgt spid="4"/>
                                        </p:tgtEl>
                                      </p:cBhvr>
                                      <p:to x="100000" y="80000"/>
                                    </p:animScale>
                                    <p:animScale>
                                      <p:cBhvr>
                                        <p:cTn id="65" dur="166" decel="50000">
                                          <p:stCondLst>
                                            <p:cond delay="1338"/>
                                          </p:stCondLst>
                                        </p:cTn>
                                        <p:tgtEl>
                                          <p:spTgt spid="4"/>
                                        </p:tgtEl>
                                      </p:cBhvr>
                                      <p:to x="100000" y="100000"/>
                                    </p:animScale>
                                    <p:animScale>
                                      <p:cBhvr>
                                        <p:cTn id="66" dur="26">
                                          <p:stCondLst>
                                            <p:cond delay="1642"/>
                                          </p:stCondLst>
                                        </p:cTn>
                                        <p:tgtEl>
                                          <p:spTgt spid="4"/>
                                        </p:tgtEl>
                                      </p:cBhvr>
                                      <p:to x="100000" y="90000"/>
                                    </p:animScale>
                                    <p:animScale>
                                      <p:cBhvr>
                                        <p:cTn id="67" dur="166" decel="50000">
                                          <p:stCondLst>
                                            <p:cond delay="1668"/>
                                          </p:stCondLst>
                                        </p:cTn>
                                        <p:tgtEl>
                                          <p:spTgt spid="4"/>
                                        </p:tgtEl>
                                      </p:cBhvr>
                                      <p:to x="100000" y="100000"/>
                                    </p:animScale>
                                    <p:animScale>
                                      <p:cBhvr>
                                        <p:cTn id="68" dur="26">
                                          <p:stCondLst>
                                            <p:cond delay="1808"/>
                                          </p:stCondLst>
                                        </p:cTn>
                                        <p:tgtEl>
                                          <p:spTgt spid="4"/>
                                        </p:tgtEl>
                                      </p:cBhvr>
                                      <p:to x="100000" y="95000"/>
                                    </p:animScale>
                                    <p:animScale>
                                      <p:cBhvr>
                                        <p:cTn id="69"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uild="p" animBg="1"/>
      <p:bldP spid="3" grpId="1" build="p"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lee\Downloads\IMG_20190424_1315026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445"/>
          <a:stretch/>
        </p:blipFill>
        <p:spPr bwMode="auto">
          <a:xfrm rot="21027492">
            <a:off x="671511" y="279146"/>
            <a:ext cx="3857625"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lee\Downloads\IMG_20190424_1318360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9274">
            <a:off x="4862306" y="2200176"/>
            <a:ext cx="6414816" cy="3608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31451" y="386060"/>
            <a:ext cx="5319854" cy="923330"/>
          </a:xfrm>
          <a:prstGeom prst="rect">
            <a:avLst/>
          </a:prstGeom>
          <a:noFill/>
        </p:spPr>
        <p:txBody>
          <a:bodyPr wrap="none" lIns="91440" tIns="45720" rIns="91440" bIns="45720">
            <a:spAutoFit/>
          </a:bodyPr>
          <a:lstStyle/>
          <a:p>
            <a:pPr algn="ctr" defTabSz="914400"/>
            <a:r>
              <a:rPr lang="en-US" sz="5400" b="1" dirty="0" smtClean="0">
                <a:ln w="31550" cmpd="sng">
                  <a:gradFill>
                    <a:gsLst>
                      <a:gs pos="70000">
                        <a:srgbClr val="E25247">
                          <a:shade val="50000"/>
                          <a:satMod val="190000"/>
                        </a:srgbClr>
                      </a:gs>
                      <a:gs pos="0">
                        <a:srgbClr val="E25247">
                          <a:tint val="77000"/>
                          <a:satMod val="180000"/>
                        </a:srgbClr>
                      </a:gs>
                    </a:gsLst>
                    <a:lin ang="5400000"/>
                  </a:gradFill>
                  <a:prstDash val="solid"/>
                </a:ln>
                <a:solidFill>
                  <a:srgbClr val="E25247">
                    <a:tint val="15000"/>
                    <a:satMod val="200000"/>
                  </a:srgbClr>
                </a:solidFill>
                <a:effectLst>
                  <a:outerShdw blurRad="50800" dist="40000" dir="5400000" algn="tl" rotWithShape="0">
                    <a:srgbClr val="000000">
                      <a:shade val="5000"/>
                      <a:satMod val="120000"/>
                      <a:alpha val="33000"/>
                    </a:srgbClr>
                  </a:outerShdw>
                </a:effectLst>
              </a:rPr>
              <a:t>Student examples</a:t>
            </a:r>
            <a:endParaRPr lang="en-US" sz="5400" b="1" dirty="0">
              <a:ln w="31550" cmpd="sng">
                <a:gradFill>
                  <a:gsLst>
                    <a:gs pos="70000">
                      <a:srgbClr val="E25247">
                        <a:shade val="50000"/>
                        <a:satMod val="190000"/>
                      </a:srgbClr>
                    </a:gs>
                    <a:gs pos="0">
                      <a:srgbClr val="E25247">
                        <a:tint val="77000"/>
                        <a:satMod val="180000"/>
                      </a:srgbClr>
                    </a:gs>
                  </a:gsLst>
                  <a:lin ang="5400000"/>
                </a:gradFill>
                <a:prstDash val="solid"/>
              </a:ln>
              <a:solidFill>
                <a:srgbClr val="E25247">
                  <a:tint val="15000"/>
                  <a:satMod val="200000"/>
                </a:srgbClr>
              </a:solidFill>
              <a:effectLst>
                <a:outerShdw blurRad="50800" dist="40000" dir="5400000" algn="tl" rotWithShape="0">
                  <a:srgbClr val="000000">
                    <a:shade val="5000"/>
                    <a:satMod val="120000"/>
                    <a:alpha val="33000"/>
                  </a:srgbClr>
                </a:outerShdw>
              </a:effectLst>
            </a:endParaRPr>
          </a:p>
        </p:txBody>
      </p:sp>
    </p:spTree>
    <p:custDataLst>
      <p:tags r:id="rId1"/>
    </p:custDataLst>
    <p:extLst>
      <p:ext uri="{BB962C8B-B14F-4D97-AF65-F5344CB8AC3E}">
        <p14:creationId xmlns:p14="http://schemas.microsoft.com/office/powerpoint/2010/main" val="3176757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5" y="-8839"/>
            <a:ext cx="224426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914400"/>
            <a:r>
              <a:rPr lang="en-US" sz="5400" b="1" dirty="0" smtClean="0">
                <a:ln/>
                <a:solidFill>
                  <a:srgbClr val="46B298"/>
                </a:solidFill>
              </a:rPr>
              <a:t>History</a:t>
            </a:r>
            <a:endParaRPr lang="en-US" sz="5400" b="1" dirty="0">
              <a:ln/>
              <a:solidFill>
                <a:srgbClr val="46B298"/>
              </a:solidFill>
            </a:endParaRPr>
          </a:p>
        </p:txBody>
      </p:sp>
      <p:sp>
        <p:nvSpPr>
          <p:cNvPr id="3" name="TextBox 2"/>
          <p:cNvSpPr txBox="1"/>
          <p:nvPr/>
        </p:nvSpPr>
        <p:spPr>
          <a:xfrm>
            <a:off x="546768" y="871337"/>
            <a:ext cx="11038022" cy="1384995"/>
          </a:xfrm>
          <a:prstGeom prst="rect">
            <a:avLst/>
          </a:prstGeom>
          <a:noFill/>
        </p:spPr>
        <p:txBody>
          <a:bodyPr wrap="none" rtlCol="0">
            <a:spAutoFit/>
          </a:bodyPr>
          <a:lstStyle/>
          <a:p>
            <a:pPr algn="ctr" defTabSz="914400"/>
            <a:r>
              <a:rPr lang="en-US" sz="2800" dirty="0" smtClean="0">
                <a:solidFill>
                  <a:prstClr val="white"/>
                </a:solidFill>
              </a:rPr>
              <a:t>A new path is I have recently started using to engage the kids in the </a:t>
            </a:r>
          </a:p>
          <a:p>
            <a:pPr algn="ctr" defTabSz="914400"/>
            <a:r>
              <a:rPr lang="en-US" sz="2800" dirty="0" smtClean="0">
                <a:solidFill>
                  <a:prstClr val="white"/>
                </a:solidFill>
              </a:rPr>
              <a:t>“Why”</a:t>
            </a:r>
          </a:p>
          <a:p>
            <a:pPr algn="ctr" defTabSz="914400"/>
            <a:r>
              <a:rPr lang="en-US" sz="2800" dirty="0" smtClean="0">
                <a:solidFill>
                  <a:prstClr val="white"/>
                </a:solidFill>
              </a:rPr>
              <a:t> is to have them look at history!!</a:t>
            </a:r>
            <a:endParaRPr lang="en-US" sz="2800" dirty="0">
              <a:solidFill>
                <a:prstClr val="white"/>
              </a:solidFill>
            </a:endParaRPr>
          </a:p>
        </p:txBody>
      </p:sp>
      <p:sp>
        <p:nvSpPr>
          <p:cNvPr id="5" name="AutoShape 4" descr="Image result for math history time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white"/>
              </a:solidFill>
            </a:endParaRPr>
          </a:p>
        </p:txBody>
      </p:sp>
      <p:sp>
        <p:nvSpPr>
          <p:cNvPr id="6" name="AutoShape 6" descr="Image result for math history timel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white"/>
              </a:solidFill>
            </a:endParaRPr>
          </a:p>
        </p:txBody>
      </p:sp>
      <p:pic>
        <p:nvPicPr>
          <p:cNvPr id="7175" name="Picture 7" descr="C:\Users\klee\Downloads\IMG_20190424_13350099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50" t="18055" r="23950" b="33750"/>
          <a:stretch/>
        </p:blipFill>
        <p:spPr bwMode="auto">
          <a:xfrm>
            <a:off x="1090947" y="1632623"/>
            <a:ext cx="2294584" cy="377361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klee\Downloads\IMG_20190424_13351905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05" t="7500" r="-2099" b="30833"/>
          <a:stretch/>
        </p:blipFill>
        <p:spPr bwMode="auto">
          <a:xfrm>
            <a:off x="3161016" y="2481540"/>
            <a:ext cx="3058514" cy="3621281"/>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klee\Downloads\IMG_20190424_13345721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21" t="8056" r="7284" b="30833"/>
          <a:stretch/>
        </p:blipFill>
        <p:spPr bwMode="auto">
          <a:xfrm>
            <a:off x="8854117" y="1531874"/>
            <a:ext cx="2857501" cy="3512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lee\Downloads\IMG_20190426_15280993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3797" t="15305" r="9321" b="20867"/>
          <a:stretch/>
        </p:blipFill>
        <p:spPr bwMode="auto">
          <a:xfrm>
            <a:off x="5258713" y="2613352"/>
            <a:ext cx="3348654" cy="1383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0118" y="4087335"/>
            <a:ext cx="4673410" cy="261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4038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328136" y="135173"/>
            <a:ext cx="11360800" cy="987836"/>
          </a:xfrm>
          <a:prstGeom prst="rect">
            <a:avLst/>
          </a:prstGeom>
        </p:spPr>
        <p:txBody>
          <a:bodyPr spcFirstLastPara="1" vert="horz" wrap="square" lIns="121900" tIns="121900" rIns="121900" bIns="121900" rtlCol="0" anchor="b" anchorCtr="0">
            <a:noAutofit/>
          </a:bodyPr>
          <a:lstStyle/>
          <a:p>
            <a:pPr>
              <a:spcBef>
                <a:spcPts val="0"/>
              </a:spcBef>
            </a:pPr>
            <a:r>
              <a:rPr lang="en" dirty="0"/>
              <a:t>Once upon a time</a:t>
            </a:r>
            <a:endParaRPr dirty="0"/>
          </a:p>
        </p:txBody>
      </p:sp>
      <p:sp>
        <p:nvSpPr>
          <p:cNvPr id="83" name="Google Shape;83;p15"/>
          <p:cNvSpPr txBox="1"/>
          <p:nvPr/>
        </p:nvSpPr>
        <p:spPr>
          <a:xfrm>
            <a:off x="3049564" y="6081254"/>
            <a:ext cx="8775200" cy="686547"/>
          </a:xfrm>
          <a:prstGeom prst="rect">
            <a:avLst/>
          </a:prstGeom>
          <a:noFill/>
          <a:ln>
            <a:noFill/>
          </a:ln>
        </p:spPr>
        <p:txBody>
          <a:bodyPr spcFirstLastPara="1" wrap="square" lIns="121900" tIns="121900" rIns="121900" bIns="121900" anchor="t" anchorCtr="0">
            <a:noAutofit/>
          </a:bodyPr>
          <a:lstStyle/>
          <a:p>
            <a:pPr lvl="0"/>
            <a:r>
              <a:rPr lang="en-US" sz="2800" dirty="0">
                <a:latin typeface="Proxima Nova"/>
                <a:ea typeface="Proxima Nova"/>
                <a:cs typeface="Proxima Nova"/>
                <a:sym typeface="Proxima Nova"/>
              </a:rPr>
              <a:t>https://www.remind.com/join/6ee9g7</a:t>
            </a:r>
            <a:endParaRPr sz="2800" dirty="0">
              <a:latin typeface="Proxima Nova"/>
              <a:ea typeface="Proxima Nova"/>
              <a:cs typeface="Proxima Nova"/>
              <a:sym typeface="Proxima Nova"/>
            </a:endParaRPr>
          </a:p>
        </p:txBody>
      </p:sp>
      <p:sp>
        <p:nvSpPr>
          <p:cNvPr id="4" name="Google Shape;88;p16"/>
          <p:cNvSpPr txBox="1">
            <a:spLocks/>
          </p:cNvSpPr>
          <p:nvPr/>
        </p:nvSpPr>
        <p:spPr>
          <a:xfrm>
            <a:off x="248623" y="669590"/>
            <a:ext cx="11360800" cy="1095600"/>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dirty="0" smtClean="0"/>
              <a:t>This was my life</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466" y="1718614"/>
            <a:ext cx="7164125" cy="44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8982548"/>
      </p:ext>
    </p:extLst>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09835" y="1840127"/>
            <a:ext cx="4478295" cy="3323987"/>
          </a:xfrm>
          <a:prstGeom prst="rect">
            <a:avLst/>
          </a:prstGeom>
          <a:solidFill>
            <a:schemeClr val="accent6">
              <a:lumMod val="40000"/>
              <a:lumOff val="60000"/>
            </a:schemeClr>
          </a:solidFill>
        </p:spPr>
        <p:txBody>
          <a:bodyPr wrap="square" rtlCol="0">
            <a:spAutoFit/>
          </a:bodyPr>
          <a:lstStyle/>
          <a:p>
            <a:pPr defTabSz="914400"/>
            <a:r>
              <a:rPr lang="en-US" sz="3200" dirty="0" smtClean="0">
                <a:solidFill>
                  <a:prstClr val="white"/>
                </a:solidFill>
              </a:rPr>
              <a:t>The multiplying process </a:t>
            </a:r>
            <a:endParaRPr lang="en-US" sz="3200" dirty="0">
              <a:solidFill>
                <a:prstClr val="white"/>
              </a:solidFill>
            </a:endParaRPr>
          </a:p>
          <a:p>
            <a:pPr algn="ctr" defTabSz="914400"/>
            <a:r>
              <a:rPr lang="en-US" sz="3200" dirty="0" smtClean="0">
                <a:solidFill>
                  <a:prstClr val="white"/>
                </a:solidFill>
              </a:rPr>
              <a:t>10x10 = 100</a:t>
            </a:r>
          </a:p>
          <a:p>
            <a:pPr algn="ctr" defTabSz="914400"/>
            <a:r>
              <a:rPr lang="en-US" sz="3200" dirty="0" smtClean="0">
                <a:solidFill>
                  <a:prstClr val="white"/>
                </a:solidFill>
              </a:rPr>
              <a:t>1x10 =10</a:t>
            </a:r>
          </a:p>
          <a:p>
            <a:pPr algn="ctr" defTabSz="914400"/>
            <a:r>
              <a:rPr lang="en-US" sz="3200" dirty="0" smtClean="0">
                <a:solidFill>
                  <a:prstClr val="white"/>
                </a:solidFill>
              </a:rPr>
              <a:t>2x10= 20</a:t>
            </a:r>
          </a:p>
          <a:p>
            <a:pPr algn="ctr" defTabSz="914400"/>
            <a:r>
              <a:rPr lang="en-US" sz="3200" dirty="0" smtClean="0">
                <a:solidFill>
                  <a:prstClr val="white"/>
                </a:solidFill>
              </a:rPr>
              <a:t>1x2 = 2</a:t>
            </a:r>
          </a:p>
          <a:p>
            <a:pPr algn="ctr" defTabSz="914400"/>
            <a:r>
              <a:rPr lang="en-US" sz="3200" dirty="0">
                <a:solidFill>
                  <a:prstClr val="white"/>
                </a:solidFill>
              </a:rPr>
              <a:t>	</a:t>
            </a:r>
            <a:r>
              <a:rPr lang="en-US" sz="3200" dirty="0" smtClean="0">
                <a:solidFill>
                  <a:prstClr val="white"/>
                </a:solidFill>
              </a:rPr>
              <a:t>132</a:t>
            </a:r>
          </a:p>
          <a:p>
            <a:pPr defTabSz="914400"/>
            <a:r>
              <a:rPr lang="en-US" dirty="0">
                <a:solidFill>
                  <a:prstClr val="white"/>
                </a:solidFill>
              </a:rPr>
              <a:t> </a:t>
            </a:r>
            <a:r>
              <a:rPr lang="en-US" dirty="0" smtClean="0">
                <a:solidFill>
                  <a:prstClr val="white"/>
                </a:solidFill>
              </a:rPr>
              <a:t>      </a:t>
            </a:r>
            <a:endParaRPr lang="en-US" dirty="0">
              <a:solidFill>
                <a:prstClr val="white"/>
              </a:solidFill>
            </a:endParaRPr>
          </a:p>
        </p:txBody>
      </p:sp>
      <p:sp>
        <p:nvSpPr>
          <p:cNvPr id="4" name="TextBox 3"/>
          <p:cNvSpPr txBox="1"/>
          <p:nvPr/>
        </p:nvSpPr>
        <p:spPr>
          <a:xfrm>
            <a:off x="6762235" y="1992527"/>
            <a:ext cx="4478295" cy="3323987"/>
          </a:xfrm>
          <a:prstGeom prst="rect">
            <a:avLst/>
          </a:prstGeom>
          <a:solidFill>
            <a:srgbClr val="92D050"/>
          </a:solidFill>
        </p:spPr>
        <p:txBody>
          <a:bodyPr wrap="square" rtlCol="0">
            <a:spAutoFit/>
          </a:bodyPr>
          <a:lstStyle/>
          <a:p>
            <a:pPr defTabSz="914400"/>
            <a:r>
              <a:rPr lang="en-US" sz="3200" dirty="0" smtClean="0">
                <a:solidFill>
                  <a:prstClr val="white"/>
                </a:solidFill>
              </a:rPr>
              <a:t>The multiplying process </a:t>
            </a:r>
            <a:endParaRPr lang="en-US" sz="3200" dirty="0">
              <a:solidFill>
                <a:prstClr val="white"/>
              </a:solidFill>
            </a:endParaRPr>
          </a:p>
          <a:p>
            <a:pPr algn="ctr" defTabSz="914400"/>
            <a:r>
              <a:rPr lang="en-US" sz="3200" dirty="0" smtClean="0">
                <a:solidFill>
                  <a:prstClr val="white"/>
                </a:solidFill>
              </a:rPr>
              <a:t>10x10 = 100</a:t>
            </a:r>
          </a:p>
          <a:p>
            <a:pPr algn="ctr" defTabSz="914400"/>
            <a:r>
              <a:rPr lang="en-US" sz="3200" dirty="0" smtClean="0">
                <a:solidFill>
                  <a:prstClr val="white"/>
                </a:solidFill>
              </a:rPr>
              <a:t>-1x10 =-10</a:t>
            </a:r>
          </a:p>
          <a:p>
            <a:pPr algn="ctr" defTabSz="914400"/>
            <a:r>
              <a:rPr lang="en-US" sz="3200" dirty="0" smtClean="0">
                <a:solidFill>
                  <a:prstClr val="white"/>
                </a:solidFill>
              </a:rPr>
              <a:t>2x10= 20</a:t>
            </a:r>
          </a:p>
          <a:p>
            <a:pPr algn="ctr" defTabSz="914400"/>
            <a:r>
              <a:rPr lang="en-US" sz="3200" dirty="0" smtClean="0">
                <a:solidFill>
                  <a:prstClr val="white"/>
                </a:solidFill>
              </a:rPr>
              <a:t>-1x2 = -2</a:t>
            </a:r>
          </a:p>
          <a:p>
            <a:pPr algn="ctr" defTabSz="914400"/>
            <a:r>
              <a:rPr lang="en-US" sz="3200" dirty="0">
                <a:solidFill>
                  <a:prstClr val="white"/>
                </a:solidFill>
              </a:rPr>
              <a:t>	</a:t>
            </a:r>
            <a:r>
              <a:rPr lang="en-US" sz="3200" dirty="0" smtClean="0">
                <a:solidFill>
                  <a:prstClr val="white"/>
                </a:solidFill>
              </a:rPr>
              <a:t>118</a:t>
            </a:r>
          </a:p>
          <a:p>
            <a:pPr defTabSz="914400"/>
            <a:r>
              <a:rPr lang="en-US" dirty="0">
                <a:solidFill>
                  <a:prstClr val="white"/>
                </a:solidFill>
              </a:rPr>
              <a:t> </a:t>
            </a:r>
            <a:r>
              <a:rPr lang="en-US" dirty="0" smtClean="0">
                <a:solidFill>
                  <a:prstClr val="white"/>
                </a:solidFill>
              </a:rPr>
              <a:t>      </a:t>
            </a:r>
            <a:endParaRPr lang="en-US" dirty="0">
              <a:solidFill>
                <a:prstClr val="white"/>
              </a:solidFill>
            </a:endParaRPr>
          </a:p>
        </p:txBody>
      </p:sp>
      <p:sp>
        <p:nvSpPr>
          <p:cNvPr id="8" name="TextBox 7"/>
          <p:cNvSpPr txBox="1"/>
          <p:nvPr/>
        </p:nvSpPr>
        <p:spPr>
          <a:xfrm>
            <a:off x="6914635" y="2241695"/>
            <a:ext cx="4478295" cy="3416320"/>
          </a:xfrm>
          <a:prstGeom prst="rect">
            <a:avLst/>
          </a:prstGeom>
          <a:solidFill>
            <a:srgbClr val="00B0F0"/>
          </a:solidFill>
        </p:spPr>
        <p:txBody>
          <a:bodyPr wrap="square" rtlCol="0">
            <a:spAutoFit/>
          </a:bodyPr>
          <a:lstStyle/>
          <a:p>
            <a:pPr defTabSz="914400"/>
            <a:r>
              <a:rPr lang="en-US" sz="3200" dirty="0" smtClean="0">
                <a:solidFill>
                  <a:prstClr val="white"/>
                </a:solidFill>
              </a:rPr>
              <a:t>Eventually leading to </a:t>
            </a:r>
          </a:p>
          <a:p>
            <a:pPr defTabSz="914400"/>
            <a:r>
              <a:rPr lang="en-US" sz="3200" dirty="0" smtClean="0">
                <a:solidFill>
                  <a:prstClr val="white"/>
                </a:solidFill>
              </a:rPr>
              <a:t>(10 – x)(10 –x)</a:t>
            </a:r>
            <a:endParaRPr lang="en-US" sz="3200" dirty="0">
              <a:solidFill>
                <a:prstClr val="white"/>
              </a:solidFill>
            </a:endParaRPr>
          </a:p>
          <a:p>
            <a:pPr defTabSz="914400"/>
            <a:r>
              <a:rPr lang="en-US" dirty="0" smtClean="0">
                <a:solidFill>
                  <a:prstClr val="white"/>
                </a:solidFill>
              </a:rPr>
              <a:t>	</a:t>
            </a:r>
          </a:p>
          <a:p>
            <a:pPr defTabSz="914400"/>
            <a:r>
              <a:rPr lang="en-US" sz="4000" dirty="0" smtClean="0">
                <a:solidFill>
                  <a:prstClr val="white"/>
                </a:solidFill>
              </a:rPr>
              <a:t>Which can be distributed or use the FOIL method.</a:t>
            </a:r>
            <a:endParaRPr lang="en-US" sz="4400" dirty="0" smtClean="0">
              <a:solidFill>
                <a:prstClr val="white"/>
              </a:solidFill>
            </a:endParaRPr>
          </a:p>
          <a:p>
            <a:pPr defTabSz="914400"/>
            <a:endParaRPr lang="en-US" sz="1400" dirty="0">
              <a:solidFill>
                <a:prstClr val="white"/>
              </a:solidFill>
            </a:endParaRPr>
          </a:p>
        </p:txBody>
      </p:sp>
    </p:spTree>
    <p:extLst>
      <p:ext uri="{BB962C8B-B14F-4D97-AF65-F5344CB8AC3E}">
        <p14:creationId xmlns:p14="http://schemas.microsoft.com/office/powerpoint/2010/main" val="5950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1" end="1"/>
                                            </p:txEl>
                                          </p:spTgt>
                                        </p:tgtEl>
                                        <p:attrNameLst>
                                          <p:attrName>ppt_w</p:attrName>
                                        </p:attrNameLst>
                                      </p:cBhvr>
                                    </p:anim>
                                    <p:anim by="(#ppt_w*0.50)" calcmode="lin" valueType="num">
                                      <p:cBhvr>
                                        <p:cTn id="8" dur="500" decel="50000" autoRev="1" fill="hold">
                                          <p:stCondLst>
                                            <p:cond delay="0"/>
                                          </p:stCondLst>
                                        </p:cTn>
                                        <p:tgtEl>
                                          <p:spTgt spid="3">
                                            <p:txEl>
                                              <p:pRg st="1" end="1"/>
                                            </p:txEl>
                                          </p:spTgt>
                                        </p:tgtEl>
                                        <p:attrNameLst>
                                          <p:attrName>ppt_x</p:attrName>
                                        </p:attrNameLst>
                                      </p:cBhvr>
                                    </p:anim>
                                    <p:anim from="(-#ppt_h/2)" to="(#ppt_y)" calcmode="lin" valueType="num">
                                      <p:cBhvr>
                                        <p:cTn id="9" dur="1000" fill="hold">
                                          <p:stCondLst>
                                            <p:cond delay="0"/>
                                          </p:stCondLst>
                                        </p:cTn>
                                        <p:tgtEl>
                                          <p:spTgt spid="3">
                                            <p:txEl>
                                              <p:pRg st="1" end="1"/>
                                            </p:txEl>
                                          </p:spTgt>
                                        </p:tgtEl>
                                        <p:attrNameLst>
                                          <p:attrName>ppt_y</p:attrName>
                                        </p:attrNameLst>
                                      </p:cBhvr>
                                    </p:anim>
                                    <p:animRot by="21600000">
                                      <p:cBhvr>
                                        <p:cTn id="10" dur="1000" fill="hold">
                                          <p:stCondLst>
                                            <p:cond delay="0"/>
                                          </p:stCondLst>
                                        </p:cTn>
                                        <p:tgtEl>
                                          <p:spTgt spid="3">
                                            <p:txEl>
                                              <p:pRg st="1" end="1"/>
                                            </p:txEl>
                                          </p:spTgt>
                                        </p:tgtEl>
                                        <p:attrNameLst>
                                          <p:attrName>r</p:attrName>
                                        </p:attrNameLst>
                                      </p:cBhvr>
                                    </p:animRot>
                                  </p:childTnLst>
                                </p:cTn>
                              </p:par>
                            </p:childTnLst>
                          </p:cTn>
                        </p:par>
                        <p:par>
                          <p:cTn id="11" fill="hold">
                            <p:stCondLst>
                              <p:cond delay="1800"/>
                            </p:stCondLst>
                            <p:childTnLst>
                              <p:par>
                                <p:cTn id="12" presetID="56" presetClass="entr" presetSubtype="0" fill="hold" nodeType="afterEffect">
                                  <p:stCondLst>
                                    <p:cond delay="1000"/>
                                  </p:stCondLst>
                                  <p:iterate type="lt">
                                    <p:tmPct val="10000"/>
                                  </p:iterate>
                                  <p:childTnLst>
                                    <p:set>
                                      <p:cBhvr>
                                        <p:cTn id="13" dur="1" fill="hold">
                                          <p:stCondLst>
                                            <p:cond delay="0"/>
                                          </p:stCondLst>
                                        </p:cTn>
                                        <p:tgtEl>
                                          <p:spTgt spid="3">
                                            <p:txEl>
                                              <p:pRg st="2" end="2"/>
                                            </p:txEl>
                                          </p:spTgt>
                                        </p:tgtEl>
                                        <p:attrNameLst>
                                          <p:attrName>style.visibility</p:attrName>
                                        </p:attrNameLst>
                                      </p:cBhvr>
                                      <p:to>
                                        <p:strVal val="visible"/>
                                      </p:to>
                                    </p:set>
                                    <p:anim by="(-#ppt_w*2)" calcmode="lin" valueType="num">
                                      <p:cBhvr rctx="PPT">
                                        <p:cTn id="14" dur="500" autoRev="1" fill="hold">
                                          <p:stCondLst>
                                            <p:cond delay="0"/>
                                          </p:stCondLst>
                                        </p:cTn>
                                        <p:tgtEl>
                                          <p:spTgt spid="3">
                                            <p:txEl>
                                              <p:pRg st="2" end="2"/>
                                            </p:txEl>
                                          </p:spTgt>
                                        </p:tgtEl>
                                        <p:attrNameLst>
                                          <p:attrName>ppt_w</p:attrName>
                                        </p:attrNameLst>
                                      </p:cBhvr>
                                    </p:anim>
                                    <p:anim by="(#ppt_w*0.50)" calcmode="lin" valueType="num">
                                      <p:cBhvr>
                                        <p:cTn id="15" dur="500" decel="50000" autoRev="1" fill="hold">
                                          <p:stCondLst>
                                            <p:cond delay="0"/>
                                          </p:stCondLst>
                                        </p:cTn>
                                        <p:tgtEl>
                                          <p:spTgt spid="3">
                                            <p:txEl>
                                              <p:pRg st="2" end="2"/>
                                            </p:txEl>
                                          </p:spTgt>
                                        </p:tgtEl>
                                        <p:attrNameLst>
                                          <p:attrName>ppt_x</p:attrName>
                                        </p:attrNameLst>
                                      </p:cBhvr>
                                    </p:anim>
                                    <p:anim from="(-#ppt_h/2)" to="(#ppt_y)" calcmode="lin" valueType="num">
                                      <p:cBhvr>
                                        <p:cTn id="16" dur="1000" fill="hold">
                                          <p:stCondLst>
                                            <p:cond delay="0"/>
                                          </p:stCondLst>
                                        </p:cTn>
                                        <p:tgtEl>
                                          <p:spTgt spid="3">
                                            <p:txEl>
                                              <p:pRg st="2" end="2"/>
                                            </p:txEl>
                                          </p:spTgt>
                                        </p:tgtEl>
                                        <p:attrNameLst>
                                          <p:attrName>ppt_y</p:attrName>
                                        </p:attrNameLst>
                                      </p:cBhvr>
                                    </p:anim>
                                    <p:animRot by="21600000">
                                      <p:cBhvr>
                                        <p:cTn id="17" dur="1000" fill="hold">
                                          <p:stCondLst>
                                            <p:cond delay="0"/>
                                          </p:stCondLst>
                                        </p:cTn>
                                        <p:tgtEl>
                                          <p:spTgt spid="3">
                                            <p:txEl>
                                              <p:pRg st="2" end="2"/>
                                            </p:txEl>
                                          </p:spTgt>
                                        </p:tgtEl>
                                        <p:attrNameLst>
                                          <p:attrName>r</p:attrName>
                                        </p:attrNameLst>
                                      </p:cBhvr>
                                    </p:animRot>
                                  </p:childTnLst>
                                </p:cTn>
                              </p:par>
                            </p:childTnLst>
                          </p:cTn>
                        </p:par>
                        <p:par>
                          <p:cTn id="18" fill="hold">
                            <p:stCondLst>
                              <p:cond delay="4400"/>
                            </p:stCondLst>
                            <p:childTnLst>
                              <p:par>
                                <p:cTn id="19" presetID="56" presetClass="entr" presetSubtype="0" fill="hold" nodeType="afterEffect">
                                  <p:stCondLst>
                                    <p:cond delay="1000"/>
                                  </p:stCondLst>
                                  <p:iterate type="lt">
                                    <p:tmPct val="10000"/>
                                  </p:iterate>
                                  <p:childTnLst>
                                    <p:set>
                                      <p:cBhvr>
                                        <p:cTn id="20" dur="1" fill="hold">
                                          <p:stCondLst>
                                            <p:cond delay="0"/>
                                          </p:stCondLst>
                                        </p:cTn>
                                        <p:tgtEl>
                                          <p:spTgt spid="3">
                                            <p:txEl>
                                              <p:pRg st="3" end="3"/>
                                            </p:txEl>
                                          </p:spTgt>
                                        </p:tgtEl>
                                        <p:attrNameLst>
                                          <p:attrName>style.visibility</p:attrName>
                                        </p:attrNameLst>
                                      </p:cBhvr>
                                      <p:to>
                                        <p:strVal val="visible"/>
                                      </p:to>
                                    </p:set>
                                    <p:anim by="(-#ppt_w*2)" calcmode="lin" valueType="num">
                                      <p:cBhvr rctx="PPT">
                                        <p:cTn id="21" dur="500" autoRev="1" fill="hold">
                                          <p:stCondLst>
                                            <p:cond delay="0"/>
                                          </p:stCondLst>
                                        </p:cTn>
                                        <p:tgtEl>
                                          <p:spTgt spid="3">
                                            <p:txEl>
                                              <p:pRg st="3" end="3"/>
                                            </p:txEl>
                                          </p:spTgt>
                                        </p:tgtEl>
                                        <p:attrNameLst>
                                          <p:attrName>ppt_w</p:attrName>
                                        </p:attrNameLst>
                                      </p:cBhvr>
                                    </p:anim>
                                    <p:anim by="(#ppt_w*0.50)" calcmode="lin" valueType="num">
                                      <p:cBhvr>
                                        <p:cTn id="22" dur="500" decel="50000" autoRev="1" fill="hold">
                                          <p:stCondLst>
                                            <p:cond delay="0"/>
                                          </p:stCondLst>
                                        </p:cTn>
                                        <p:tgtEl>
                                          <p:spTgt spid="3">
                                            <p:txEl>
                                              <p:pRg st="3" end="3"/>
                                            </p:txEl>
                                          </p:spTgt>
                                        </p:tgtEl>
                                        <p:attrNameLst>
                                          <p:attrName>ppt_x</p:attrName>
                                        </p:attrNameLst>
                                      </p:cBhvr>
                                    </p:anim>
                                    <p:anim from="(-#ppt_h/2)" to="(#ppt_y)" calcmode="lin" valueType="num">
                                      <p:cBhvr>
                                        <p:cTn id="23" dur="1000" fill="hold">
                                          <p:stCondLst>
                                            <p:cond delay="0"/>
                                          </p:stCondLst>
                                        </p:cTn>
                                        <p:tgtEl>
                                          <p:spTgt spid="3">
                                            <p:txEl>
                                              <p:pRg st="3" end="3"/>
                                            </p:txEl>
                                          </p:spTgt>
                                        </p:tgtEl>
                                        <p:attrNameLst>
                                          <p:attrName>ppt_y</p:attrName>
                                        </p:attrNameLst>
                                      </p:cBhvr>
                                    </p:anim>
                                    <p:animRot by="21600000">
                                      <p:cBhvr>
                                        <p:cTn id="24" dur="1000" fill="hold">
                                          <p:stCondLst>
                                            <p:cond delay="0"/>
                                          </p:stCondLst>
                                        </p:cTn>
                                        <p:tgtEl>
                                          <p:spTgt spid="3">
                                            <p:txEl>
                                              <p:pRg st="3" end="3"/>
                                            </p:txEl>
                                          </p:spTgt>
                                        </p:tgtEl>
                                        <p:attrNameLst>
                                          <p:attrName>r</p:attrName>
                                        </p:attrNameLst>
                                      </p:cBhvr>
                                    </p:animRot>
                                  </p:childTnLst>
                                </p:cTn>
                              </p:par>
                            </p:childTnLst>
                          </p:cTn>
                        </p:par>
                        <p:par>
                          <p:cTn id="25" fill="hold">
                            <p:stCondLst>
                              <p:cond delay="7000"/>
                            </p:stCondLst>
                            <p:childTnLst>
                              <p:par>
                                <p:cTn id="26" presetID="56" presetClass="entr" presetSubtype="0" fill="hold" nodeType="afterEffect">
                                  <p:stCondLst>
                                    <p:cond delay="1000"/>
                                  </p:stCondLst>
                                  <p:iterate type="lt">
                                    <p:tmPct val="10000"/>
                                  </p:iterate>
                                  <p:childTnLst>
                                    <p:set>
                                      <p:cBhvr>
                                        <p:cTn id="27" dur="1" fill="hold">
                                          <p:stCondLst>
                                            <p:cond delay="0"/>
                                          </p:stCondLst>
                                        </p:cTn>
                                        <p:tgtEl>
                                          <p:spTgt spid="3">
                                            <p:txEl>
                                              <p:pRg st="4" end="4"/>
                                            </p:txEl>
                                          </p:spTgt>
                                        </p:tgtEl>
                                        <p:attrNameLst>
                                          <p:attrName>style.visibility</p:attrName>
                                        </p:attrNameLst>
                                      </p:cBhvr>
                                      <p:to>
                                        <p:strVal val="visible"/>
                                      </p:to>
                                    </p:set>
                                    <p:anim by="(-#ppt_w*2)" calcmode="lin" valueType="num">
                                      <p:cBhvr rctx="PPT">
                                        <p:cTn id="28" dur="500" autoRev="1" fill="hold">
                                          <p:stCondLst>
                                            <p:cond delay="0"/>
                                          </p:stCondLst>
                                        </p:cTn>
                                        <p:tgtEl>
                                          <p:spTgt spid="3">
                                            <p:txEl>
                                              <p:pRg st="4" end="4"/>
                                            </p:txEl>
                                          </p:spTgt>
                                        </p:tgtEl>
                                        <p:attrNameLst>
                                          <p:attrName>ppt_w</p:attrName>
                                        </p:attrNameLst>
                                      </p:cBhvr>
                                    </p:anim>
                                    <p:anim by="(#ppt_w*0.50)" calcmode="lin" valueType="num">
                                      <p:cBhvr>
                                        <p:cTn id="29" dur="500" decel="50000" autoRev="1" fill="hold">
                                          <p:stCondLst>
                                            <p:cond delay="0"/>
                                          </p:stCondLst>
                                        </p:cTn>
                                        <p:tgtEl>
                                          <p:spTgt spid="3">
                                            <p:txEl>
                                              <p:pRg st="4" end="4"/>
                                            </p:txEl>
                                          </p:spTgt>
                                        </p:tgtEl>
                                        <p:attrNameLst>
                                          <p:attrName>ppt_x</p:attrName>
                                        </p:attrNameLst>
                                      </p:cBhvr>
                                    </p:anim>
                                    <p:anim from="(-#ppt_h/2)" to="(#ppt_y)" calcmode="lin" valueType="num">
                                      <p:cBhvr>
                                        <p:cTn id="30" dur="1000" fill="hold">
                                          <p:stCondLst>
                                            <p:cond delay="0"/>
                                          </p:stCondLst>
                                        </p:cTn>
                                        <p:tgtEl>
                                          <p:spTgt spid="3">
                                            <p:txEl>
                                              <p:pRg st="4" end="4"/>
                                            </p:txEl>
                                          </p:spTgt>
                                        </p:tgtEl>
                                        <p:attrNameLst>
                                          <p:attrName>ppt_y</p:attrName>
                                        </p:attrNameLst>
                                      </p:cBhvr>
                                    </p:anim>
                                    <p:animRot by="21600000">
                                      <p:cBhvr>
                                        <p:cTn id="31" dur="1000" fill="hold">
                                          <p:stCondLst>
                                            <p:cond delay="0"/>
                                          </p:stCondLst>
                                        </p:cTn>
                                        <p:tgtEl>
                                          <p:spTgt spid="3">
                                            <p:txEl>
                                              <p:pRg st="4" end="4"/>
                                            </p:txEl>
                                          </p:spTgt>
                                        </p:tgtEl>
                                        <p:attrNameLst>
                                          <p:attrName>r</p:attrName>
                                        </p:attrNameLst>
                                      </p:cBhvr>
                                    </p:animRot>
                                  </p:childTnLst>
                                </p:cTn>
                              </p:par>
                            </p:childTnLst>
                          </p:cTn>
                        </p:par>
                        <p:par>
                          <p:cTn id="32" fill="hold">
                            <p:stCondLst>
                              <p:cond delay="9400"/>
                            </p:stCondLst>
                            <p:childTnLst>
                              <p:par>
                                <p:cTn id="33" presetID="56" presetClass="entr" presetSubtype="0" fill="hold" nodeType="afterEffect">
                                  <p:stCondLst>
                                    <p:cond delay="1000"/>
                                  </p:stCondLst>
                                  <p:iterate type="lt">
                                    <p:tmPct val="10000"/>
                                  </p:iterate>
                                  <p:childTnLst>
                                    <p:set>
                                      <p:cBhvr>
                                        <p:cTn id="34" dur="1" fill="hold">
                                          <p:stCondLst>
                                            <p:cond delay="0"/>
                                          </p:stCondLst>
                                        </p:cTn>
                                        <p:tgtEl>
                                          <p:spTgt spid="3">
                                            <p:txEl>
                                              <p:pRg st="5" end="5"/>
                                            </p:txEl>
                                          </p:spTgt>
                                        </p:tgtEl>
                                        <p:attrNameLst>
                                          <p:attrName>style.visibility</p:attrName>
                                        </p:attrNameLst>
                                      </p:cBhvr>
                                      <p:to>
                                        <p:strVal val="visible"/>
                                      </p:to>
                                    </p:set>
                                    <p:anim by="(-#ppt_w*2)" calcmode="lin" valueType="num">
                                      <p:cBhvr rctx="PPT">
                                        <p:cTn id="35" dur="500" autoRev="1" fill="hold">
                                          <p:stCondLst>
                                            <p:cond delay="0"/>
                                          </p:stCondLst>
                                        </p:cTn>
                                        <p:tgtEl>
                                          <p:spTgt spid="3">
                                            <p:txEl>
                                              <p:pRg st="5" end="5"/>
                                            </p:txEl>
                                          </p:spTgt>
                                        </p:tgtEl>
                                        <p:attrNameLst>
                                          <p:attrName>ppt_w</p:attrName>
                                        </p:attrNameLst>
                                      </p:cBhvr>
                                    </p:anim>
                                    <p:anim by="(#ppt_w*0.50)" calcmode="lin" valueType="num">
                                      <p:cBhvr>
                                        <p:cTn id="36" dur="500" decel="50000" autoRev="1" fill="hold">
                                          <p:stCondLst>
                                            <p:cond delay="0"/>
                                          </p:stCondLst>
                                        </p:cTn>
                                        <p:tgtEl>
                                          <p:spTgt spid="3">
                                            <p:txEl>
                                              <p:pRg st="5" end="5"/>
                                            </p:txEl>
                                          </p:spTgt>
                                        </p:tgtEl>
                                        <p:attrNameLst>
                                          <p:attrName>ppt_x</p:attrName>
                                        </p:attrNameLst>
                                      </p:cBhvr>
                                    </p:anim>
                                    <p:anim from="(-#ppt_h/2)" to="(#ppt_y)" calcmode="lin" valueType="num">
                                      <p:cBhvr>
                                        <p:cTn id="37" dur="1000" fill="hold">
                                          <p:stCondLst>
                                            <p:cond delay="0"/>
                                          </p:stCondLst>
                                        </p:cTn>
                                        <p:tgtEl>
                                          <p:spTgt spid="3">
                                            <p:txEl>
                                              <p:pRg st="5" end="5"/>
                                            </p:txEl>
                                          </p:spTgt>
                                        </p:tgtEl>
                                        <p:attrNameLst>
                                          <p:attrName>ppt_y</p:attrName>
                                        </p:attrNameLst>
                                      </p:cBhvr>
                                    </p:anim>
                                    <p:animRot by="21600000">
                                      <p:cBhvr>
                                        <p:cTn id="38" dur="1000" fill="hold">
                                          <p:stCondLst>
                                            <p:cond delay="0"/>
                                          </p:stCondLst>
                                        </p:cTn>
                                        <p:tgtEl>
                                          <p:spTgt spid="3">
                                            <p:txEl>
                                              <p:pRg st="5" end="5"/>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heel(1)">
                                      <p:cBhvr>
                                        <p:cTn id="4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 name="TextBox 1"/>
          <p:cNvSpPr txBox="1"/>
          <p:nvPr/>
        </p:nvSpPr>
        <p:spPr>
          <a:xfrm>
            <a:off x="1803042" y="759854"/>
            <a:ext cx="7379595" cy="369332"/>
          </a:xfrm>
          <a:prstGeom prst="rect">
            <a:avLst/>
          </a:prstGeom>
          <a:noFill/>
        </p:spPr>
        <p:txBody>
          <a:bodyPr wrap="square" rtlCol="0">
            <a:spAutoFit/>
          </a:bodyPr>
          <a:lstStyle/>
          <a:p>
            <a:pPr algn="ctr"/>
            <a:r>
              <a:rPr lang="en-US" dirty="0" smtClean="0"/>
              <a:t>2019-2020       CAASPP Assessment Planning</a:t>
            </a:r>
            <a:endParaRPr lang="en-US" dirty="0"/>
          </a:p>
        </p:txBody>
      </p:sp>
      <p:sp>
        <p:nvSpPr>
          <p:cNvPr id="3" name="TextBox 2"/>
          <p:cNvSpPr txBox="1"/>
          <p:nvPr/>
        </p:nvSpPr>
        <p:spPr>
          <a:xfrm>
            <a:off x="1190078" y="1129186"/>
            <a:ext cx="9362941" cy="4524315"/>
          </a:xfrm>
          <a:prstGeom prst="rect">
            <a:avLst/>
          </a:prstGeom>
          <a:noFill/>
        </p:spPr>
        <p:txBody>
          <a:bodyPr wrap="square" rtlCol="0">
            <a:spAutoFit/>
          </a:bodyPr>
          <a:lstStyle/>
          <a:p>
            <a:r>
              <a:rPr lang="en-US" dirty="0" smtClean="0">
                <a:latin typeface="Imprint MT Shadow" panose="04020605060303030202" pitchFamily="82" charset="0"/>
              </a:rPr>
              <a:t>Smarter Balance Interim Assessment – Teacher &amp; Student</a:t>
            </a:r>
            <a:endParaRPr lang="en-US" dirty="0">
              <a:latin typeface="Imprint MT Shadow" panose="04020605060303030202" pitchFamily="82" charset="0"/>
            </a:endParaRPr>
          </a:p>
          <a:p>
            <a:pPr marL="285750" indent="-285750">
              <a:buFont typeface="Arial" panose="020B0604020202020204" pitchFamily="34" charset="0"/>
              <a:buChar char="•"/>
            </a:pPr>
            <a:r>
              <a:rPr lang="en-US" dirty="0" smtClean="0">
                <a:latin typeface="Imprint MT Shadow" panose="04020605060303030202" pitchFamily="82" charset="0"/>
              </a:rPr>
              <a:t>Take, Review and Reflect on ELA Practice &amp; Training Test</a:t>
            </a:r>
          </a:p>
          <a:p>
            <a:pPr marL="285750" indent="-285750">
              <a:buFont typeface="Arial" panose="020B0604020202020204" pitchFamily="34" charset="0"/>
              <a:buChar char="•"/>
            </a:pPr>
            <a:r>
              <a:rPr lang="en-US" dirty="0">
                <a:latin typeface="Imprint MT Shadow" panose="04020605060303030202" pitchFamily="82" charset="0"/>
              </a:rPr>
              <a:t>Take, Review and Reflect on </a:t>
            </a:r>
            <a:r>
              <a:rPr lang="en-US" dirty="0" smtClean="0">
                <a:latin typeface="Imprint MT Shadow" panose="04020605060303030202" pitchFamily="82" charset="0"/>
              </a:rPr>
              <a:t>Math </a:t>
            </a:r>
            <a:r>
              <a:rPr lang="en-US" dirty="0">
                <a:latin typeface="Imprint MT Shadow" panose="04020605060303030202" pitchFamily="82" charset="0"/>
              </a:rPr>
              <a:t>Practice </a:t>
            </a:r>
            <a:r>
              <a:rPr lang="en-US" dirty="0" smtClean="0">
                <a:latin typeface="Imprint MT Shadow" panose="04020605060303030202" pitchFamily="82" charset="0"/>
              </a:rPr>
              <a:t>Test &amp; Training Test</a:t>
            </a:r>
            <a:endParaRPr lang="en-US" dirty="0">
              <a:latin typeface="Imprint MT Shadow" panose="04020605060303030202" pitchFamily="82" charset="0"/>
            </a:endParaRPr>
          </a:p>
          <a:p>
            <a:pPr marL="285750" indent="-285750">
              <a:buFont typeface="Arial" panose="020B0604020202020204" pitchFamily="34" charset="0"/>
              <a:buChar char="•"/>
            </a:pPr>
            <a:r>
              <a:rPr lang="en-US" dirty="0" smtClean="0">
                <a:latin typeface="Imprint MT Shadow" panose="04020605060303030202" pitchFamily="82" charset="0"/>
              </a:rPr>
              <a:t>Take, Review and  Reflect on Student Interface Practice and Training Tests</a:t>
            </a:r>
          </a:p>
          <a:p>
            <a:endParaRPr lang="en-US" dirty="0">
              <a:latin typeface="Imprint MT Shadow" panose="04020605060303030202" pitchFamily="82" charset="0"/>
            </a:endParaRPr>
          </a:p>
          <a:p>
            <a:r>
              <a:rPr lang="en-US" dirty="0" smtClean="0">
                <a:latin typeface="Imprint MT Shadow" panose="04020605060303030202" pitchFamily="82" charset="0"/>
              </a:rPr>
              <a:t>Teacher Identify Key Concepts to modify instruction and assessments throughout the year</a:t>
            </a:r>
          </a:p>
          <a:p>
            <a:pPr marL="285750" indent="-285750">
              <a:buFont typeface="Arial" panose="020B0604020202020204" pitchFamily="34" charset="0"/>
              <a:buChar char="•"/>
            </a:pPr>
            <a:r>
              <a:rPr lang="en-US" dirty="0" smtClean="0">
                <a:latin typeface="Imprint MT Shadow" panose="04020605060303030202" pitchFamily="82" charset="0"/>
              </a:rPr>
              <a:t>Requires Time &amp; Money</a:t>
            </a:r>
          </a:p>
          <a:p>
            <a:pPr marL="285750" indent="-285750">
              <a:buFont typeface="Arial" panose="020B0604020202020204" pitchFamily="34" charset="0"/>
              <a:buChar char="•"/>
            </a:pPr>
            <a:r>
              <a:rPr lang="en-US" dirty="0" smtClean="0">
                <a:latin typeface="Imprint MT Shadow" panose="04020605060303030202" pitchFamily="82" charset="0"/>
              </a:rPr>
              <a:t>Teacher Professional Development (Self-Directed)</a:t>
            </a:r>
          </a:p>
          <a:p>
            <a:pPr marL="285750" indent="-285750">
              <a:buFont typeface="Arial" panose="020B0604020202020204" pitchFamily="34" charset="0"/>
              <a:buChar char="•"/>
            </a:pPr>
            <a:r>
              <a:rPr lang="en-US" dirty="0" smtClean="0">
                <a:latin typeface="Imprint MT Shadow" panose="04020605060303030202" pitchFamily="82" charset="0"/>
              </a:rPr>
              <a:t>Design curriculum and instruction to match essential concepts for summative assessments.</a:t>
            </a:r>
          </a:p>
          <a:p>
            <a:pPr marL="285750" indent="-285750">
              <a:buFont typeface="Arial" panose="020B0604020202020204" pitchFamily="34" charset="0"/>
              <a:buChar char="•"/>
            </a:pPr>
            <a:r>
              <a:rPr lang="en-US" dirty="0" smtClean="0">
                <a:latin typeface="Imprint MT Shadow" panose="04020605060303030202" pitchFamily="82" charset="0"/>
              </a:rPr>
              <a:t>On-going Diagnostic to address skill deficiencies while going through core SBAC content</a:t>
            </a:r>
          </a:p>
          <a:p>
            <a:pPr marL="285750" indent="-285750">
              <a:buFont typeface="Arial" panose="020B0604020202020204" pitchFamily="34" charset="0"/>
              <a:buChar char="•"/>
            </a:pPr>
            <a:endParaRPr lang="en-US" dirty="0">
              <a:latin typeface="Imprint MT Shadow" panose="04020605060303030202" pitchFamily="82" charset="0"/>
            </a:endParaRPr>
          </a:p>
          <a:p>
            <a:r>
              <a:rPr lang="en-US" dirty="0" smtClean="0">
                <a:latin typeface="Imprint MT Shadow" panose="04020605060303030202" pitchFamily="82" charset="0"/>
              </a:rPr>
              <a:t>On-Going Continuous Exposure (Orientation +Onboarding)</a:t>
            </a:r>
          </a:p>
          <a:p>
            <a:pPr marL="285750" indent="-285750">
              <a:buFont typeface="Arial" panose="020B0604020202020204" pitchFamily="34" charset="0"/>
              <a:buChar char="•"/>
            </a:pPr>
            <a:r>
              <a:rPr lang="en-US" dirty="0" smtClean="0">
                <a:latin typeface="Imprint MT Shadow" panose="04020605060303030202" pitchFamily="82" charset="0"/>
              </a:rPr>
              <a:t>9</a:t>
            </a:r>
            <a:r>
              <a:rPr lang="en-US" baseline="30000" dirty="0" smtClean="0">
                <a:latin typeface="Imprint MT Shadow" panose="04020605060303030202" pitchFamily="82" charset="0"/>
              </a:rPr>
              <a:t>th</a:t>
            </a:r>
            <a:r>
              <a:rPr lang="en-US" dirty="0" smtClean="0">
                <a:latin typeface="Imprint MT Shadow" panose="04020605060303030202" pitchFamily="82" charset="0"/>
              </a:rPr>
              <a:t> Graders ICA/IAB integrated in curriculum + Diagnostic (3-4 times a year)+ PBL/PT</a:t>
            </a:r>
          </a:p>
          <a:p>
            <a:pPr marL="285750" indent="-285750">
              <a:buFont typeface="Arial" panose="020B0604020202020204" pitchFamily="34" charset="0"/>
              <a:buChar char="•"/>
            </a:pPr>
            <a:r>
              <a:rPr lang="en-US" dirty="0" smtClean="0">
                <a:latin typeface="Imprint MT Shadow" panose="04020605060303030202" pitchFamily="82" charset="0"/>
              </a:rPr>
              <a:t>1oth Graders ICA/IAB integrated in curriculum + Diagnostic (3-4 times a year)+PBL/PT</a:t>
            </a:r>
          </a:p>
          <a:p>
            <a:pPr marL="285750" indent="-285750">
              <a:buFont typeface="Arial" panose="020B0604020202020204" pitchFamily="34" charset="0"/>
              <a:buChar char="•"/>
            </a:pPr>
            <a:r>
              <a:rPr lang="en-US" dirty="0" smtClean="0">
                <a:latin typeface="Imprint MT Shadow" panose="04020605060303030202" pitchFamily="82" charset="0"/>
              </a:rPr>
              <a:t>11</a:t>
            </a:r>
            <a:r>
              <a:rPr lang="en-US" baseline="30000" dirty="0" smtClean="0">
                <a:latin typeface="Imprint MT Shadow" panose="04020605060303030202" pitchFamily="82" charset="0"/>
              </a:rPr>
              <a:t>th</a:t>
            </a:r>
            <a:r>
              <a:rPr lang="en-US" dirty="0" smtClean="0">
                <a:latin typeface="Imprint MT Shadow" panose="04020605060303030202" pitchFamily="82" charset="0"/>
              </a:rPr>
              <a:t> Graders ICA/IAB + Diagnostic= ICA/IAB Focused Review</a:t>
            </a:r>
          </a:p>
          <a:p>
            <a:endParaRPr lang="en-US" dirty="0"/>
          </a:p>
        </p:txBody>
      </p:sp>
    </p:spTree>
    <p:custDataLst>
      <p:tags r:id="rId1"/>
    </p:custDataLst>
    <p:extLst>
      <p:ext uri="{BB962C8B-B14F-4D97-AF65-F5344CB8AC3E}">
        <p14:creationId xmlns:p14="http://schemas.microsoft.com/office/powerpoint/2010/main" val="1415538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8958" y="2756079"/>
            <a:ext cx="7199290" cy="1200329"/>
          </a:xfrm>
          <a:prstGeom prst="rect">
            <a:avLst/>
          </a:prstGeom>
          <a:noFill/>
        </p:spPr>
        <p:txBody>
          <a:bodyPr wrap="square" rtlCol="0">
            <a:spAutoFit/>
          </a:bodyPr>
          <a:lstStyle/>
          <a:p>
            <a:r>
              <a:rPr lang="en-US" sz="3600" dirty="0" smtClean="0"/>
              <a:t>All Means All – Develop Teacher Leaders with A Growth Mindset</a:t>
            </a:r>
            <a:endParaRPr lang="en-US" sz="3600" dirty="0"/>
          </a:p>
        </p:txBody>
      </p:sp>
    </p:spTree>
    <p:custDataLst>
      <p:tags r:id="rId1"/>
    </p:custDataLst>
    <p:extLst>
      <p:ext uri="{BB962C8B-B14F-4D97-AF65-F5344CB8AC3E}">
        <p14:creationId xmlns:p14="http://schemas.microsoft.com/office/powerpoint/2010/main" val="31340206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415600" y="794633"/>
            <a:ext cx="11360800" cy="2610400"/>
          </a:xfrm>
          <a:prstGeom prst="rect">
            <a:avLst/>
          </a:prstGeom>
        </p:spPr>
        <p:txBody>
          <a:bodyPr spcFirstLastPara="1" vert="horz" wrap="square" lIns="121900" tIns="121900" rIns="121900" bIns="121900" rtlCol="0" anchor="b" anchorCtr="0">
            <a:noAutofit/>
          </a:bodyPr>
          <a:lstStyle/>
          <a:p>
            <a:pPr>
              <a:spcBef>
                <a:spcPts val="0"/>
              </a:spcBef>
            </a:pPr>
            <a:r>
              <a:rPr lang="en"/>
              <a:t>Once upon a time</a:t>
            </a:r>
            <a:endParaRPr/>
          </a:p>
        </p:txBody>
      </p:sp>
      <p:sp>
        <p:nvSpPr>
          <p:cNvPr id="83" name="Google Shape;83;p15"/>
          <p:cNvSpPr txBox="1"/>
          <p:nvPr/>
        </p:nvSpPr>
        <p:spPr>
          <a:xfrm>
            <a:off x="1833000" y="4171700"/>
            <a:ext cx="8775200" cy="1832800"/>
          </a:xfrm>
          <a:prstGeom prst="rect">
            <a:avLst/>
          </a:prstGeom>
          <a:noFill/>
          <a:ln>
            <a:noFill/>
          </a:ln>
        </p:spPr>
        <p:txBody>
          <a:bodyPr spcFirstLastPara="1" wrap="square" lIns="121900" tIns="121900" rIns="121900" bIns="121900" anchor="t" anchorCtr="0">
            <a:noAutofit/>
          </a:bodyPr>
          <a:lstStyle/>
          <a:p>
            <a:r>
              <a:rPr lang="en-US" sz="4000" dirty="0">
                <a:solidFill>
                  <a:prstClr val="black"/>
                </a:solidFill>
                <a:latin typeface="Proxima Nova"/>
                <a:ea typeface="Proxima Nova"/>
                <a:cs typeface="Proxima Nova"/>
                <a:sym typeface="Proxima Nova"/>
              </a:rPr>
              <a:t>https://www.remind.com/join/6ee9g7</a:t>
            </a:r>
            <a:endParaRPr sz="4000" dirty="0">
              <a:solidFill>
                <a:prstClr val="black"/>
              </a:solidFill>
              <a:latin typeface="Proxima Nova"/>
              <a:ea typeface="Proxima Nova"/>
              <a:cs typeface="Proxima Nova"/>
              <a:sym typeface="Proxima Nova"/>
            </a:endParaRPr>
          </a:p>
        </p:txBody>
      </p:sp>
    </p:spTree>
    <p:custDataLst>
      <p:tags r:id="rId1"/>
    </p:custDataLst>
    <p:extLst>
      <p:ext uri="{BB962C8B-B14F-4D97-AF65-F5344CB8AC3E}">
        <p14:creationId xmlns:p14="http://schemas.microsoft.com/office/powerpoint/2010/main" val="2075642546"/>
      </p:ext>
    </p:extLst>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b="1" dirty="0">
                <a:solidFill>
                  <a:schemeClr val="bg1"/>
                </a:solidFill>
              </a:rPr>
              <a:t>What’s Are Your Priorities?</a:t>
            </a:r>
            <a:endParaRPr b="1" dirty="0">
              <a:solidFill>
                <a:schemeClr val="bg1"/>
              </a:solidFill>
            </a:endParaRPr>
          </a:p>
        </p:txBody>
      </p:sp>
      <p:sp>
        <p:nvSpPr>
          <p:cNvPr id="149" name="Google Shape;149;p2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lnSpc>
                <a:spcPct val="100000"/>
              </a:lnSpc>
              <a:buNone/>
            </a:pPr>
            <a:r>
              <a:rPr lang="en" sz="3200" dirty="0" smtClean="0">
                <a:solidFill>
                  <a:schemeClr val="bg1"/>
                </a:solidFill>
                <a:latin typeface="Arial"/>
                <a:ea typeface="Arial"/>
                <a:cs typeface="Arial"/>
                <a:sym typeface="Arial"/>
              </a:rPr>
              <a:t>In </a:t>
            </a:r>
            <a:r>
              <a:rPr lang="en" sz="3200" dirty="0">
                <a:solidFill>
                  <a:schemeClr val="bg1"/>
                </a:solidFill>
                <a:latin typeface="Arial"/>
                <a:ea typeface="Arial"/>
                <a:cs typeface="Arial"/>
                <a:sym typeface="Arial"/>
              </a:rPr>
              <a:t>the fall of 2018 the results were devastating for most CCEA schools.  So what’s more important? </a:t>
            </a:r>
            <a:endParaRPr sz="3200" dirty="0">
              <a:solidFill>
                <a:schemeClr val="bg1"/>
              </a:solidFill>
              <a:latin typeface="Arial"/>
              <a:ea typeface="Arial"/>
              <a:cs typeface="Arial"/>
              <a:sym typeface="Arial"/>
            </a:endParaRPr>
          </a:p>
          <a:p>
            <a:pPr marL="0" indent="0">
              <a:lnSpc>
                <a:spcPct val="100000"/>
              </a:lnSpc>
              <a:buNone/>
            </a:pPr>
            <a:endParaRPr sz="3200" dirty="0">
              <a:solidFill>
                <a:schemeClr val="bg1"/>
              </a:solidFill>
              <a:latin typeface="Arial"/>
              <a:ea typeface="Arial"/>
              <a:cs typeface="Arial"/>
              <a:sym typeface="Arial"/>
            </a:endParaRPr>
          </a:p>
          <a:p>
            <a:pPr marL="0" indent="0">
              <a:lnSpc>
                <a:spcPct val="100000"/>
              </a:lnSpc>
              <a:buNone/>
            </a:pPr>
            <a:r>
              <a:rPr lang="en" sz="3200" dirty="0">
                <a:solidFill>
                  <a:schemeClr val="bg1"/>
                </a:solidFill>
                <a:latin typeface="Arial"/>
                <a:ea typeface="Arial"/>
                <a:cs typeface="Arial"/>
                <a:sym typeface="Arial"/>
              </a:rPr>
              <a:t>Students graduating during their 4th year of high school </a:t>
            </a:r>
            <a:endParaRPr lang="en" sz="3200" dirty="0" smtClean="0">
              <a:solidFill>
                <a:schemeClr val="bg1"/>
              </a:solidFill>
              <a:latin typeface="Arial"/>
              <a:ea typeface="Arial"/>
              <a:cs typeface="Arial"/>
              <a:sym typeface="Arial"/>
            </a:endParaRPr>
          </a:p>
          <a:p>
            <a:pPr marL="0" indent="0">
              <a:lnSpc>
                <a:spcPct val="100000"/>
              </a:lnSpc>
              <a:buNone/>
            </a:pPr>
            <a:r>
              <a:rPr lang="en" sz="3200" dirty="0" smtClean="0">
                <a:solidFill>
                  <a:schemeClr val="bg1"/>
                </a:solidFill>
                <a:latin typeface="Arial"/>
                <a:ea typeface="Arial"/>
                <a:cs typeface="Arial"/>
                <a:sym typeface="Arial"/>
              </a:rPr>
              <a:t>or </a:t>
            </a:r>
          </a:p>
          <a:p>
            <a:pPr marL="0" indent="0">
              <a:lnSpc>
                <a:spcPct val="100000"/>
              </a:lnSpc>
              <a:buNone/>
            </a:pPr>
            <a:r>
              <a:rPr lang="en" sz="3200" dirty="0" smtClean="0">
                <a:solidFill>
                  <a:schemeClr val="bg1"/>
                </a:solidFill>
                <a:latin typeface="Arial"/>
                <a:ea typeface="Arial"/>
                <a:cs typeface="Arial"/>
                <a:sym typeface="Arial"/>
              </a:rPr>
              <a:t>the </a:t>
            </a:r>
            <a:r>
              <a:rPr lang="en" sz="3200" dirty="0">
                <a:solidFill>
                  <a:schemeClr val="bg1"/>
                </a:solidFill>
                <a:latin typeface="Arial"/>
                <a:ea typeface="Arial"/>
                <a:cs typeface="Arial"/>
                <a:sym typeface="Arial"/>
              </a:rPr>
              <a:t>accountability academic performance on a standardized test.</a:t>
            </a:r>
            <a:endParaRPr sz="3200" dirty="0">
              <a:solidFill>
                <a:schemeClr val="bg1"/>
              </a:solidFill>
              <a:latin typeface="Arial"/>
              <a:ea typeface="Arial"/>
              <a:cs typeface="Arial"/>
              <a:sym typeface="Arial"/>
            </a:endParaRPr>
          </a:p>
          <a:p>
            <a:pPr marL="0" indent="0">
              <a:lnSpc>
                <a:spcPct val="100000"/>
              </a:lnSpc>
              <a:buNone/>
            </a:pPr>
            <a:endParaRPr sz="3200" dirty="0">
              <a:solidFill>
                <a:schemeClr val="bg1"/>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242167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base">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9">
                                            <p:txEl>
                                              <p:pRg st="2" end="2"/>
                                            </p:txEl>
                                          </p:spTgt>
                                        </p:tgtEl>
                                        <p:attrNameLst>
                                          <p:attrName>style.visibility</p:attrName>
                                        </p:attrNameLst>
                                      </p:cBhvr>
                                      <p:to>
                                        <p:strVal val="visible"/>
                                      </p:to>
                                    </p:set>
                                    <p:anim calcmode="lin" valueType="num">
                                      <p:cBhvr additive="base">
                                        <p:cTn id="13"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9">
                                            <p:txEl>
                                              <p:pRg st="3" end="3"/>
                                            </p:txEl>
                                          </p:spTgt>
                                        </p:tgtEl>
                                        <p:attrNameLst>
                                          <p:attrName>style.visibility</p:attrName>
                                        </p:attrNameLst>
                                      </p:cBhvr>
                                      <p:to>
                                        <p:strVal val="visible"/>
                                      </p:to>
                                    </p:set>
                                    <p:anim calcmode="lin" valueType="num">
                                      <p:cBhvr additive="base">
                                        <p:cTn id="19"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9">
                                            <p:txEl>
                                              <p:pRg st="4" end="4"/>
                                            </p:txEl>
                                          </p:spTgt>
                                        </p:tgtEl>
                                        <p:attrNameLst>
                                          <p:attrName>style.visibility</p:attrName>
                                        </p:attrNameLst>
                                      </p:cBhvr>
                                      <p:to>
                                        <p:strVal val="visible"/>
                                      </p:to>
                                    </p:set>
                                    <p:anim calcmode="lin" valueType="num">
                                      <p:cBhvr additive="base">
                                        <p:cTn id="25" dur="5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55" name="Google Shape;155;p2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56" name="Google Shape;156;p27"/>
          <p:cNvPicPr preferRelativeResize="0"/>
          <p:nvPr/>
        </p:nvPicPr>
        <p:blipFill>
          <a:blip r:embed="rId4">
            <a:alphaModFix/>
          </a:blip>
          <a:stretch>
            <a:fillRect/>
          </a:stretch>
        </p:blipFill>
        <p:spPr>
          <a:xfrm>
            <a:off x="169834" y="77473"/>
            <a:ext cx="12191999" cy="6780520"/>
          </a:xfrm>
          <a:prstGeom prst="rect">
            <a:avLst/>
          </a:prstGeom>
          <a:noFill/>
          <a:ln>
            <a:noFill/>
          </a:ln>
        </p:spPr>
      </p:pic>
    </p:spTree>
    <p:custDataLst>
      <p:tags r:id="rId1"/>
    </p:custDataLst>
    <p:extLst>
      <p:ext uri="{BB962C8B-B14F-4D97-AF65-F5344CB8AC3E}">
        <p14:creationId xmlns:p14="http://schemas.microsoft.com/office/powerpoint/2010/main" val="2927841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rgbClr val="7886BB"/>
            </a:gs>
            <a:gs pos="0">
              <a:schemeClr val="bg2">
                <a:lumMod val="20000"/>
                <a:lumOff val="80000"/>
              </a:schemeClr>
            </a:gs>
            <a:gs pos="50000">
              <a:schemeClr val="accent5">
                <a:lumMod val="60000"/>
                <a:lumOff val="40000"/>
              </a:schemeClr>
            </a:gs>
            <a:gs pos="100000">
              <a:schemeClr val="bg2">
                <a:shade val="78000"/>
                <a:hueMod val="44000"/>
                <a:satMod val="200000"/>
                <a:lumMod val="69000"/>
              </a:schemeClr>
            </a:gs>
          </a:gsLst>
          <a:lin ang="2700000" scaled="1"/>
          <a:tileRect/>
        </a:gradFill>
        <a:effectLst/>
      </p:bgPr>
    </p:bg>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415600" y="92767"/>
            <a:ext cx="11360800" cy="763600"/>
          </a:xfrm>
          <a:prstGeom prst="rect">
            <a:avLst/>
          </a:prstGeom>
        </p:spPr>
        <p:txBody>
          <a:bodyPr spcFirstLastPara="1" wrap="square" lIns="121900" tIns="121900" rIns="121900" bIns="121900" anchor="t" anchorCtr="0">
            <a:noAutofit/>
          </a:bodyPr>
          <a:lstStyle/>
          <a:p>
            <a:r>
              <a:rPr lang="en" b="1" dirty="0">
                <a:solidFill>
                  <a:schemeClr val="tx1">
                    <a:lumMod val="50000"/>
                  </a:schemeClr>
                </a:solidFill>
              </a:rPr>
              <a:t>What do you notice and wonder?</a:t>
            </a:r>
            <a:endParaRPr b="1" dirty="0">
              <a:solidFill>
                <a:schemeClr val="tx1">
                  <a:lumMod val="50000"/>
                </a:schemeClr>
              </a:solidFill>
            </a:endParaRPr>
          </a:p>
        </p:txBody>
      </p:sp>
      <p:sp>
        <p:nvSpPr>
          <p:cNvPr id="162" name="Google Shape;162;p28"/>
          <p:cNvSpPr txBox="1">
            <a:spLocks noGrp="1"/>
          </p:cNvSpPr>
          <p:nvPr>
            <p:ph type="body" idx="1"/>
          </p:nvPr>
        </p:nvSpPr>
        <p:spPr>
          <a:xfrm>
            <a:off x="2278502" y="810732"/>
            <a:ext cx="7040426" cy="6047267"/>
          </a:xfrm>
          <a:prstGeom prst="rect">
            <a:avLst/>
          </a:prstGeom>
        </p:spPr>
        <p:txBody>
          <a:bodyPr spcFirstLastPara="1" wrap="square" lIns="121900" tIns="121900" rIns="121900" bIns="121900" anchor="t" anchorCtr="0">
            <a:noAutofit/>
          </a:bodyPr>
          <a:lstStyle/>
          <a:p>
            <a:pPr marL="285750" indent="-285750"/>
            <a:r>
              <a:rPr lang="en" sz="2800" dirty="0">
                <a:solidFill>
                  <a:srgbClr val="FF0000"/>
                </a:solidFill>
                <a:latin typeface="Arial Black" panose="020B0A04020102020204" pitchFamily="34" charset="0"/>
              </a:rPr>
              <a:t>ELA is in the Red</a:t>
            </a:r>
            <a:endParaRPr sz="2800" dirty="0">
              <a:solidFill>
                <a:srgbClr val="FF0000"/>
              </a:solidFill>
              <a:latin typeface="Arial Black" panose="020B0A04020102020204" pitchFamily="34" charset="0"/>
            </a:endParaRPr>
          </a:p>
          <a:p>
            <a:pPr marL="285750" indent="-285750">
              <a:spcBef>
                <a:spcPts val="2133"/>
              </a:spcBef>
            </a:pPr>
            <a:r>
              <a:rPr lang="en" sz="2800" dirty="0">
                <a:solidFill>
                  <a:srgbClr val="FF0000"/>
                </a:solidFill>
                <a:latin typeface="Arial Black" panose="020B0A04020102020204" pitchFamily="34" charset="0"/>
              </a:rPr>
              <a:t>Math is in the Red</a:t>
            </a:r>
            <a:endParaRPr sz="2800" dirty="0">
              <a:solidFill>
                <a:srgbClr val="FF0000"/>
              </a:solidFill>
              <a:latin typeface="Arial Black" panose="020B0A04020102020204" pitchFamily="34" charset="0"/>
            </a:endParaRPr>
          </a:p>
          <a:p>
            <a:pPr marL="285750" indent="-285750">
              <a:spcBef>
                <a:spcPts val="2133"/>
              </a:spcBef>
            </a:pPr>
            <a:r>
              <a:rPr lang="en" b="1" i="1" u="sng" dirty="0">
                <a:solidFill>
                  <a:schemeClr val="tx1">
                    <a:lumMod val="50000"/>
                  </a:schemeClr>
                </a:solidFill>
                <a:effectLst>
                  <a:outerShdw blurRad="38100" dist="38100" dir="2700000" algn="tl">
                    <a:srgbClr val="000000">
                      <a:alpha val="43137"/>
                    </a:srgbClr>
                  </a:outerShdw>
                </a:effectLst>
              </a:rPr>
              <a:t>Excuses</a:t>
            </a:r>
            <a:r>
              <a:rPr lang="en" b="1" i="1" u="sng" dirty="0" smtClean="0">
                <a:solidFill>
                  <a:schemeClr val="tx1">
                    <a:lumMod val="50000"/>
                  </a:schemeClr>
                </a:solidFill>
                <a:effectLst>
                  <a:outerShdw blurRad="38100" dist="38100" dir="2700000" algn="tl">
                    <a:srgbClr val="000000">
                      <a:alpha val="43137"/>
                    </a:srgbClr>
                  </a:outerShdw>
                </a:effectLst>
              </a:rPr>
              <a:t>?</a:t>
            </a:r>
            <a:r>
              <a:rPr lang="en-US" b="1" i="1" u="sng" dirty="0" smtClean="0">
                <a:solidFill>
                  <a:schemeClr val="tx1">
                    <a:lumMod val="50000"/>
                  </a:schemeClr>
                </a:solidFill>
                <a:effectLst>
                  <a:outerShdw blurRad="38100" dist="38100" dir="2700000" algn="tl">
                    <a:srgbClr val="000000">
                      <a:alpha val="43137"/>
                    </a:srgbClr>
                  </a:outerShdw>
                </a:effectLst>
              </a:rPr>
              <a:t> </a:t>
            </a:r>
            <a:endParaRPr b="1" i="1" u="sng" dirty="0">
              <a:solidFill>
                <a:schemeClr val="tx1">
                  <a:lumMod val="50000"/>
                </a:schemeClr>
              </a:solidFill>
              <a:effectLst>
                <a:outerShdw blurRad="38100" dist="38100" dir="2700000" algn="tl">
                  <a:srgbClr val="000000">
                    <a:alpha val="43137"/>
                  </a:srgbClr>
                </a:outerShdw>
              </a:effectLst>
            </a:endParaRPr>
          </a:p>
          <a:p>
            <a:pPr marL="285750" indent="-285750">
              <a:spcBef>
                <a:spcPts val="2133"/>
              </a:spcBef>
            </a:pPr>
            <a:r>
              <a:rPr lang="en" dirty="0">
                <a:solidFill>
                  <a:schemeClr val="bg1"/>
                </a:solidFill>
              </a:rPr>
              <a:t>11th graders arrive with few credits in ELA &amp; Math</a:t>
            </a:r>
            <a:endParaRPr dirty="0">
              <a:solidFill>
                <a:schemeClr val="bg1"/>
              </a:solidFill>
            </a:endParaRPr>
          </a:p>
          <a:p>
            <a:pPr marL="285750" indent="-285750">
              <a:spcBef>
                <a:spcPts val="2133"/>
              </a:spcBef>
            </a:pPr>
            <a:r>
              <a:rPr lang="en" dirty="0">
                <a:solidFill>
                  <a:schemeClr val="bg1"/>
                </a:solidFill>
              </a:rPr>
              <a:t>11th graders arrive with deficient skills in ELA &amp; Math</a:t>
            </a:r>
            <a:endParaRPr dirty="0">
              <a:solidFill>
                <a:schemeClr val="bg1"/>
              </a:solidFill>
            </a:endParaRPr>
          </a:p>
          <a:p>
            <a:pPr marL="285750" indent="-285750">
              <a:spcBef>
                <a:spcPts val="2133"/>
              </a:spcBef>
            </a:pPr>
            <a:r>
              <a:rPr lang="en" dirty="0">
                <a:solidFill>
                  <a:schemeClr val="bg1"/>
                </a:solidFill>
              </a:rPr>
              <a:t>How do you teach 3 years of Math or ELA in </a:t>
            </a:r>
            <a:r>
              <a:rPr lang="en" dirty="0" smtClean="0">
                <a:solidFill>
                  <a:schemeClr val="bg1"/>
                </a:solidFill>
              </a:rPr>
              <a:t>±11 </a:t>
            </a:r>
            <a:r>
              <a:rPr lang="en" dirty="0">
                <a:solidFill>
                  <a:schemeClr val="bg1"/>
                </a:solidFill>
              </a:rPr>
              <a:t>months?</a:t>
            </a:r>
            <a:endParaRPr dirty="0">
              <a:solidFill>
                <a:schemeClr val="bg1"/>
              </a:solidFill>
            </a:endParaRPr>
          </a:p>
          <a:p>
            <a:pPr marL="285750" indent="-285750">
              <a:spcBef>
                <a:spcPts val="2133"/>
              </a:spcBef>
            </a:pPr>
            <a:r>
              <a:rPr lang="en" dirty="0">
                <a:solidFill>
                  <a:schemeClr val="bg1"/>
                </a:solidFill>
              </a:rPr>
              <a:t>Can we prepare for the SBAC and Graduate them on Time?</a:t>
            </a:r>
            <a:endParaRPr dirty="0">
              <a:solidFill>
                <a:schemeClr val="bg1"/>
              </a:solidFill>
            </a:endParaRPr>
          </a:p>
          <a:p>
            <a:pPr marL="285750" indent="-285750">
              <a:spcBef>
                <a:spcPts val="2133"/>
              </a:spcBef>
              <a:spcAft>
                <a:spcPts val="2133"/>
              </a:spcAft>
            </a:pPr>
            <a:r>
              <a:rPr lang="en" dirty="0">
                <a:solidFill>
                  <a:srgbClr val="FF0000"/>
                </a:solidFill>
              </a:rPr>
              <a:t>What do we sacrifice?  </a:t>
            </a:r>
            <a:endParaRPr dirty="0">
              <a:solidFill>
                <a:srgbClr val="FF0000"/>
              </a:solidFill>
            </a:endParaRPr>
          </a:p>
        </p:txBody>
      </p:sp>
      <p:pic>
        <p:nvPicPr>
          <p:cNvPr id="2051"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31" t="5979" r="4407" b="10978"/>
          <a:stretch/>
        </p:blipFill>
        <p:spPr bwMode="auto">
          <a:xfrm>
            <a:off x="6930513" y="1556108"/>
            <a:ext cx="4029405" cy="202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77" t="6354" r="5191" b="10617"/>
          <a:stretch/>
        </p:blipFill>
        <p:spPr bwMode="auto">
          <a:xfrm rot="17467383">
            <a:off x="-166978" y="1916265"/>
            <a:ext cx="3553459" cy="172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240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 calcmode="lin" valueType="num">
                                      <p:cBhvr additive="base">
                                        <p:cTn id="7" dur="500" fill="hold"/>
                                        <p:tgtEl>
                                          <p:spTgt spid="1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2">
                                            <p:txEl>
                                              <p:pRg st="1" end="1"/>
                                            </p:txEl>
                                          </p:spTgt>
                                        </p:tgtEl>
                                        <p:attrNameLst>
                                          <p:attrName>style.visibility</p:attrName>
                                        </p:attrNameLst>
                                      </p:cBhvr>
                                      <p:to>
                                        <p:strVal val="visible"/>
                                      </p:to>
                                    </p:set>
                                    <p:anim calcmode="lin" valueType="num">
                                      <p:cBhvr additive="base">
                                        <p:cTn id="13" dur="500" fill="hold"/>
                                        <p:tgtEl>
                                          <p:spTgt spid="1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2">
                                            <p:txEl>
                                              <p:pRg st="2" end="2"/>
                                            </p:txEl>
                                          </p:spTgt>
                                        </p:tgtEl>
                                        <p:attrNameLst>
                                          <p:attrName>style.visibility</p:attrName>
                                        </p:attrNameLst>
                                      </p:cBhvr>
                                      <p:to>
                                        <p:strVal val="visible"/>
                                      </p:to>
                                    </p:set>
                                    <p:anim calcmode="lin" valueType="num">
                                      <p:cBhvr additive="base">
                                        <p:cTn id="19" dur="500" fill="hold"/>
                                        <p:tgtEl>
                                          <p:spTgt spid="1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2">
                                            <p:txEl>
                                              <p:pRg st="3" end="3"/>
                                            </p:txEl>
                                          </p:spTgt>
                                        </p:tgtEl>
                                        <p:attrNameLst>
                                          <p:attrName>style.visibility</p:attrName>
                                        </p:attrNameLst>
                                      </p:cBhvr>
                                      <p:to>
                                        <p:strVal val="visible"/>
                                      </p:to>
                                    </p:set>
                                    <p:anim calcmode="lin" valueType="num">
                                      <p:cBhvr additive="base">
                                        <p:cTn id="25" dur="500" fill="hold"/>
                                        <p:tgtEl>
                                          <p:spTgt spid="1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2">
                                            <p:txEl>
                                              <p:pRg st="4" end="4"/>
                                            </p:txEl>
                                          </p:spTgt>
                                        </p:tgtEl>
                                        <p:attrNameLst>
                                          <p:attrName>style.visibility</p:attrName>
                                        </p:attrNameLst>
                                      </p:cBhvr>
                                      <p:to>
                                        <p:strVal val="visible"/>
                                      </p:to>
                                    </p:set>
                                    <p:anim calcmode="lin" valueType="num">
                                      <p:cBhvr additive="base">
                                        <p:cTn id="31" dur="500" fill="hold"/>
                                        <p:tgtEl>
                                          <p:spTgt spid="1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2">
                                            <p:txEl>
                                              <p:pRg st="5" end="5"/>
                                            </p:txEl>
                                          </p:spTgt>
                                        </p:tgtEl>
                                        <p:attrNameLst>
                                          <p:attrName>style.visibility</p:attrName>
                                        </p:attrNameLst>
                                      </p:cBhvr>
                                      <p:to>
                                        <p:strVal val="visible"/>
                                      </p:to>
                                    </p:set>
                                    <p:anim calcmode="lin" valueType="num">
                                      <p:cBhvr additive="base">
                                        <p:cTn id="37" dur="500" fill="hold"/>
                                        <p:tgtEl>
                                          <p:spTgt spid="16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2">
                                            <p:txEl>
                                              <p:pRg st="6" end="6"/>
                                            </p:txEl>
                                          </p:spTgt>
                                        </p:tgtEl>
                                        <p:attrNameLst>
                                          <p:attrName>style.visibility</p:attrName>
                                        </p:attrNameLst>
                                      </p:cBhvr>
                                      <p:to>
                                        <p:strVal val="visible"/>
                                      </p:to>
                                    </p:set>
                                    <p:anim calcmode="lin" valueType="num">
                                      <p:cBhvr additive="base">
                                        <p:cTn id="43" dur="500" fill="hold"/>
                                        <p:tgtEl>
                                          <p:spTgt spid="16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2">
                                            <p:txEl>
                                              <p:pRg st="7" end="7"/>
                                            </p:txEl>
                                          </p:spTgt>
                                        </p:tgtEl>
                                        <p:attrNameLst>
                                          <p:attrName>style.visibility</p:attrName>
                                        </p:attrNameLst>
                                      </p:cBhvr>
                                      <p:to>
                                        <p:strVal val="visible"/>
                                      </p:to>
                                    </p:set>
                                    <p:anim calcmode="lin" valueType="num">
                                      <p:cBhvr additive="base">
                                        <p:cTn id="49" dur="500" fill="hold"/>
                                        <p:tgtEl>
                                          <p:spTgt spid="16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68" name="Google Shape;168;p2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69" name="Google Shape;169;p29"/>
          <p:cNvPicPr preferRelativeResize="0"/>
          <p:nvPr/>
        </p:nvPicPr>
        <p:blipFill>
          <a:blip r:embed="rId4">
            <a:alphaModFix/>
          </a:blip>
          <a:stretch>
            <a:fillRect/>
          </a:stretch>
        </p:blipFill>
        <p:spPr>
          <a:xfrm>
            <a:off x="0" y="38100"/>
            <a:ext cx="12192000" cy="6781800"/>
          </a:xfrm>
          <a:prstGeom prst="rect">
            <a:avLst/>
          </a:prstGeom>
          <a:noFill/>
          <a:ln>
            <a:noFill/>
          </a:ln>
        </p:spPr>
      </p:pic>
      <p:sp>
        <p:nvSpPr>
          <p:cNvPr id="170" name="Google Shape;170;p29"/>
          <p:cNvSpPr txBox="1">
            <a:spLocks noGrp="1"/>
          </p:cNvSpPr>
          <p:nvPr>
            <p:ph type="title"/>
          </p:nvPr>
        </p:nvSpPr>
        <p:spPr>
          <a:xfrm>
            <a:off x="3371067" y="393233"/>
            <a:ext cx="8143200" cy="763600"/>
          </a:xfrm>
          <a:prstGeom prst="rect">
            <a:avLst/>
          </a:prstGeom>
        </p:spPr>
        <p:txBody>
          <a:bodyPr spcFirstLastPara="1" wrap="square" lIns="121900" tIns="121900" rIns="121900" bIns="121900" anchor="t" anchorCtr="0">
            <a:noAutofit/>
          </a:bodyPr>
          <a:lstStyle/>
          <a:p>
            <a:r>
              <a:rPr lang="en" sz="3200" dirty="0"/>
              <a:t>What did you </a:t>
            </a:r>
            <a:r>
              <a:rPr lang="en" sz="3200" dirty="0" smtClean="0"/>
              <a:t>wonder &amp; notice?</a:t>
            </a:r>
            <a:endParaRPr sz="3200" dirty="0"/>
          </a:p>
          <a:p>
            <a:endParaRPr dirty="0"/>
          </a:p>
        </p:txBody>
      </p:sp>
    </p:spTree>
    <p:custDataLst>
      <p:tags r:id="rId1"/>
    </p:custDataLst>
    <p:extLst>
      <p:ext uri="{BB962C8B-B14F-4D97-AF65-F5344CB8AC3E}">
        <p14:creationId xmlns:p14="http://schemas.microsoft.com/office/powerpoint/2010/main" val="7599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How About An Unusual Approach?</a:t>
            </a:r>
            <a:endParaRPr/>
          </a:p>
        </p:txBody>
      </p:sp>
      <p:sp>
        <p:nvSpPr>
          <p:cNvPr id="176" name="Google Shape;176;p3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buNone/>
            </a:pPr>
            <a:r>
              <a:rPr lang="en"/>
              <a:t>ALL MEANS ALL</a:t>
            </a:r>
            <a:endParaRPr/>
          </a:p>
          <a:p>
            <a:pPr marL="0" indent="0">
              <a:spcBef>
                <a:spcPts val="2133"/>
              </a:spcBef>
              <a:buNone/>
            </a:pPr>
            <a:r>
              <a:rPr lang="en"/>
              <a:t>There has to be a solution.  Right?</a:t>
            </a:r>
            <a:endParaRPr/>
          </a:p>
          <a:p>
            <a:pPr marL="0" indent="0">
              <a:spcBef>
                <a:spcPts val="2133"/>
              </a:spcBef>
              <a:buNone/>
            </a:pPr>
            <a:r>
              <a:rPr lang="en"/>
              <a:t>Is the dashboard going to go away? Yes or No?</a:t>
            </a:r>
            <a:endParaRPr/>
          </a:p>
          <a:p>
            <a:pPr marL="0" indent="0">
              <a:spcBef>
                <a:spcPts val="2133"/>
              </a:spcBef>
              <a:buNone/>
            </a:pPr>
            <a:r>
              <a:rPr lang="en"/>
              <a:t>Can anyone close the achievement gap?  Is it possible?</a:t>
            </a:r>
            <a:endParaRPr/>
          </a:p>
          <a:p>
            <a:pPr marL="0" indent="0">
              <a:spcBef>
                <a:spcPts val="2133"/>
              </a:spcBef>
              <a:buNone/>
            </a:pPr>
            <a:r>
              <a:rPr lang="en"/>
              <a:t>Do you as a teacher have a fixed or growth mindset about your students?</a:t>
            </a:r>
            <a:endParaRPr/>
          </a:p>
          <a:p>
            <a:pPr marL="0" indent="0">
              <a:spcBef>
                <a:spcPts val="2133"/>
              </a:spcBef>
              <a:spcAft>
                <a:spcPts val="2133"/>
              </a:spcAft>
              <a:buNone/>
            </a:pPr>
            <a:endParaRPr/>
          </a:p>
        </p:txBody>
      </p:sp>
      <p:pic>
        <p:nvPicPr>
          <p:cNvPr id="177" name="Google Shape;177;p30"/>
          <p:cNvPicPr preferRelativeResize="0"/>
          <p:nvPr/>
        </p:nvPicPr>
        <p:blipFill>
          <a:blip r:embed="rId4">
            <a:alphaModFix/>
          </a:blip>
          <a:stretch>
            <a:fillRect/>
          </a:stretch>
        </p:blipFill>
        <p:spPr>
          <a:xfrm>
            <a:off x="0" y="38100"/>
            <a:ext cx="12192000" cy="6781800"/>
          </a:xfrm>
          <a:prstGeom prst="rect">
            <a:avLst/>
          </a:prstGeom>
          <a:noFill/>
          <a:ln>
            <a:noFill/>
          </a:ln>
        </p:spPr>
      </p:pic>
      <p:pic>
        <p:nvPicPr>
          <p:cNvPr id="178" name="Google Shape;178;p30"/>
          <p:cNvPicPr preferRelativeResize="0"/>
          <p:nvPr/>
        </p:nvPicPr>
        <p:blipFill>
          <a:blip r:embed="rId5">
            <a:alphaModFix/>
          </a:blip>
          <a:stretch>
            <a:fillRect/>
          </a:stretch>
        </p:blipFill>
        <p:spPr>
          <a:xfrm>
            <a:off x="450851" y="127000"/>
            <a:ext cx="11290300" cy="6604000"/>
          </a:xfrm>
          <a:prstGeom prst="rect">
            <a:avLst/>
          </a:prstGeom>
          <a:noFill/>
          <a:ln>
            <a:noFill/>
          </a:ln>
        </p:spPr>
      </p:pic>
      <p:sp>
        <p:nvSpPr>
          <p:cNvPr id="179" name="Google Shape;179;p30"/>
          <p:cNvSpPr txBox="1">
            <a:spLocks noGrp="1"/>
          </p:cNvSpPr>
          <p:nvPr>
            <p:ph type="title"/>
          </p:nvPr>
        </p:nvSpPr>
        <p:spPr>
          <a:xfrm>
            <a:off x="3392133" y="256300"/>
            <a:ext cx="8143200" cy="763600"/>
          </a:xfrm>
          <a:prstGeom prst="rect">
            <a:avLst/>
          </a:prstGeom>
        </p:spPr>
        <p:txBody>
          <a:bodyPr spcFirstLastPara="1" wrap="square" lIns="121900" tIns="121900" rIns="121900" bIns="121900" anchor="t" anchorCtr="0">
            <a:noAutofit/>
          </a:bodyPr>
          <a:lstStyle/>
          <a:p>
            <a:r>
              <a:rPr lang="en" sz="3200" dirty="0"/>
              <a:t>What did you </a:t>
            </a:r>
            <a:r>
              <a:rPr lang="en" sz="3200" dirty="0" smtClean="0"/>
              <a:t>wonder &amp; notice?</a:t>
            </a:r>
            <a:endParaRPr sz="3200" dirty="0"/>
          </a:p>
          <a:p>
            <a:endParaRPr dirty="0"/>
          </a:p>
        </p:txBody>
      </p:sp>
    </p:spTree>
    <p:custDataLst>
      <p:tags r:id="rId1"/>
    </p:custDataLst>
    <p:extLst>
      <p:ext uri="{BB962C8B-B14F-4D97-AF65-F5344CB8AC3E}">
        <p14:creationId xmlns:p14="http://schemas.microsoft.com/office/powerpoint/2010/main" val="143115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549</TotalTime>
  <Words>2414</Words>
  <Application>Microsoft Office PowerPoint</Application>
  <PresentationFormat>Widescreen</PresentationFormat>
  <Paragraphs>246</Paragraphs>
  <Slides>43</Slides>
  <Notes>22</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43</vt:i4>
      </vt:variant>
    </vt:vector>
  </HeadingPairs>
  <TitlesOfParts>
    <vt:vector size="66" baseType="lpstr">
      <vt:lpstr>Alfa Slab One</vt:lpstr>
      <vt:lpstr>Arial</vt:lpstr>
      <vt:lpstr>Arial Black</vt:lpstr>
      <vt:lpstr>Broadway</vt:lpstr>
      <vt:lpstr>Calibri</vt:lpstr>
      <vt:lpstr>Calibri Light</vt:lpstr>
      <vt:lpstr>Century Gothic</vt:lpstr>
      <vt:lpstr>Euphemia</vt:lpstr>
      <vt:lpstr>Garamond</vt:lpstr>
      <vt:lpstr>Harrington</vt:lpstr>
      <vt:lpstr>Imprint MT Shadow</vt:lpstr>
      <vt:lpstr>Montserrat</vt:lpstr>
      <vt:lpstr>OCR A Extended</vt:lpstr>
      <vt:lpstr>Proxima Nova</vt:lpstr>
      <vt:lpstr>Roboto</vt:lpstr>
      <vt:lpstr>Shonar Bangla</vt:lpstr>
      <vt:lpstr>Showcard Gothic</vt:lpstr>
      <vt:lpstr>Tempus Sans ITC</vt:lpstr>
      <vt:lpstr>Times New Roman</vt:lpstr>
      <vt:lpstr>Gameday</vt:lpstr>
      <vt:lpstr>1_Gameday</vt:lpstr>
      <vt:lpstr>2_Gameday</vt:lpstr>
      <vt:lpstr>Office Theme</vt:lpstr>
      <vt:lpstr>How to Build Leaders Building Hope &amp; Confidence</vt:lpstr>
      <vt:lpstr>PowerPoint Presentation</vt:lpstr>
      <vt:lpstr>PowerPoint Presentation</vt:lpstr>
      <vt:lpstr>Once upon a time</vt:lpstr>
      <vt:lpstr>What’s Are Your Priorities?</vt:lpstr>
      <vt:lpstr>PowerPoint Presentation</vt:lpstr>
      <vt:lpstr>What do you notice and wonder?</vt:lpstr>
      <vt:lpstr>PowerPoint Presentation</vt:lpstr>
      <vt:lpstr>How About An Unusual Approach?</vt:lpstr>
      <vt:lpstr>We Need a Good Recipe</vt:lpstr>
      <vt:lpstr>PowerPoint Presentation</vt:lpstr>
      <vt:lpstr>PowerPoint Presentation</vt:lpstr>
      <vt:lpstr>Dashboard - Academic Indicator</vt:lpstr>
      <vt:lpstr>PowerPoint Presentation</vt:lpstr>
      <vt:lpstr>PowerPoint Presentation</vt:lpstr>
      <vt:lpstr>PowerPoint Presentation</vt:lpstr>
      <vt:lpstr>PowerPoint Presentation</vt:lpstr>
      <vt:lpstr>PowerPoint Presentation</vt:lpstr>
      <vt:lpstr>Effective Strategies</vt:lpstr>
      <vt:lpstr>PowerPoint Presentation</vt:lpstr>
      <vt:lpstr>PowerPoint Presentation</vt:lpstr>
      <vt:lpstr>PowerPoint Presentation</vt:lpstr>
      <vt:lpstr>PowerPoint Presentation</vt:lpstr>
      <vt:lpstr>PowerPoint Presentation</vt:lpstr>
      <vt:lpstr>Family Engagement  - Inclusion</vt:lpstr>
      <vt:lpstr>Family Math Nights</vt:lpstr>
      <vt:lpstr>Derive Your Essential Concepts</vt:lpstr>
      <vt:lpstr>Orientation</vt:lpstr>
      <vt:lpstr>Reading &amp; Writing</vt:lpstr>
      <vt:lpstr>Demonstration of Proficiency</vt:lpstr>
      <vt:lpstr>Technology Integration and Use</vt:lpstr>
      <vt:lpstr>Schedule on School Calendar</vt:lpstr>
      <vt:lpstr>Can your students explain what they are doing?</vt:lpstr>
      <vt:lpstr>PowerPoint Presentation</vt:lpstr>
      <vt:lpstr>                COLOSO -  Writing Workshop </vt:lpstr>
      <vt:lpstr>Student COLOSO Journal</vt:lpstr>
      <vt:lpstr>What is Math Literacy? What does it consist of? Why is it important?</vt:lpstr>
      <vt:lpstr>PowerPoint Presentation</vt:lpstr>
      <vt:lpstr>PowerPoint Presentation</vt:lpstr>
      <vt:lpstr>PowerPoint Presentation</vt:lpstr>
      <vt:lpstr>PowerPoint Presentation</vt:lpstr>
      <vt:lpstr>PowerPoint Presentation</vt:lpstr>
      <vt:lpstr>Once upon a 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Leaders</dc:title>
  <dc:creator>Lee, Karin</dc:creator>
  <cp:lastModifiedBy>Smith, Jordan</cp:lastModifiedBy>
  <cp:revision>58</cp:revision>
  <dcterms:created xsi:type="dcterms:W3CDTF">2019-05-07T15:00:34Z</dcterms:created>
  <dcterms:modified xsi:type="dcterms:W3CDTF">2019-05-08T18:08:14Z</dcterms:modified>
</cp:coreProperties>
</file>